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handoutMasterIdLst>
    <p:handoutMasterId r:id="rId66"/>
  </p:handoutMasterIdLst>
  <p:sldIdLst>
    <p:sldId id="256" r:id="rId3"/>
    <p:sldId id="280" r:id="rId4"/>
    <p:sldId id="422" r:id="rId5"/>
    <p:sldId id="423" r:id="rId6"/>
    <p:sldId id="446" r:id="rId7"/>
    <p:sldId id="444" r:id="rId8"/>
    <p:sldId id="413" r:id="rId9"/>
    <p:sldId id="340" r:id="rId10"/>
    <p:sldId id="414" r:id="rId11"/>
    <p:sldId id="448" r:id="rId12"/>
    <p:sldId id="482" r:id="rId13"/>
    <p:sldId id="484" r:id="rId14"/>
    <p:sldId id="449" r:id="rId15"/>
    <p:sldId id="443" r:id="rId16"/>
    <p:sldId id="450" r:id="rId17"/>
    <p:sldId id="451" r:id="rId18"/>
    <p:sldId id="424" r:id="rId19"/>
    <p:sldId id="452" r:id="rId20"/>
    <p:sldId id="471" r:id="rId21"/>
    <p:sldId id="425" r:id="rId22"/>
    <p:sldId id="472" r:id="rId23"/>
    <p:sldId id="439" r:id="rId24"/>
    <p:sldId id="415" r:id="rId25"/>
    <p:sldId id="454" r:id="rId26"/>
    <p:sldId id="455" r:id="rId27"/>
    <p:sldId id="456" r:id="rId28"/>
    <p:sldId id="473" r:id="rId29"/>
    <p:sldId id="453" r:id="rId30"/>
    <p:sldId id="475" r:id="rId32"/>
    <p:sldId id="474" r:id="rId33"/>
    <p:sldId id="460" r:id="rId34"/>
    <p:sldId id="461" r:id="rId35"/>
    <p:sldId id="462" r:id="rId36"/>
    <p:sldId id="463" r:id="rId37"/>
    <p:sldId id="476" r:id="rId38"/>
    <p:sldId id="416" r:id="rId39"/>
    <p:sldId id="464" r:id="rId40"/>
    <p:sldId id="428" r:id="rId41"/>
    <p:sldId id="465" r:id="rId42"/>
    <p:sldId id="440" r:id="rId43"/>
    <p:sldId id="282" r:id="rId44"/>
    <p:sldId id="466" r:id="rId45"/>
    <p:sldId id="441" r:id="rId46"/>
    <p:sldId id="349" r:id="rId47"/>
    <p:sldId id="467" r:id="rId48"/>
    <p:sldId id="468" r:id="rId49"/>
    <p:sldId id="479" r:id="rId50"/>
    <p:sldId id="480" r:id="rId51"/>
    <p:sldId id="350" r:id="rId52"/>
    <p:sldId id="477" r:id="rId53"/>
    <p:sldId id="469" r:id="rId54"/>
    <p:sldId id="478" r:id="rId55"/>
    <p:sldId id="470" r:id="rId56"/>
    <p:sldId id="442" r:id="rId57"/>
    <p:sldId id="427" r:id="rId58"/>
    <p:sldId id="417" r:id="rId59"/>
    <p:sldId id="418" r:id="rId60"/>
    <p:sldId id="430" r:id="rId61"/>
    <p:sldId id="431" r:id="rId62"/>
    <p:sldId id="432" r:id="rId63"/>
    <p:sldId id="433" r:id="rId64"/>
    <p:sldId id="437" r:id="rId65"/>
  </p:sldIdLst>
  <p:sldSz cx="9144000" cy="6859905"/>
  <p:notesSz cx="6858000" cy="9144000"/>
  <p:custDataLst>
    <p:tags r:id="rId70"/>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3960"/>
    <p:restoredTop sz="94660"/>
  </p:normalViewPr>
  <p:slideViewPr>
    <p:cSldViewPr showGuides="1">
      <p:cViewPr varScale="1">
        <p:scale>
          <a:sx n="64" d="100"/>
          <a:sy n="64" d="100"/>
        </p:scale>
        <p:origin x="-1400" y="-76"/>
      </p:cViewPr>
      <p:guideLst>
        <p:guide orient="horz" pos="2166"/>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0" Type="http://schemas.openxmlformats.org/officeDocument/2006/relationships/tags" Target="tags/tag9.xml"/><Relationship Id="rId7" Type="http://schemas.openxmlformats.org/officeDocument/2006/relationships/slide" Target="slides/slide5.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handoutMaster" Target="handoutMasters/handoutMaster1.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76AB6BBE-9578-48EE-B9B3-68C80F03B9D9}" type="datetimeFigureOut">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p>
            <a:pPr lvl="0" algn="r" eaLnBrk="1" hangingPunct="1">
              <a:buNone/>
            </a:pPr>
            <a:fld id="{9A0DB2DC-4C9A-4742-B13C-FB6460FD3503}" type="slidenum">
              <a:rPr lang="zh-CN" altLang="en-US" sz="1200" dirty="0"/>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幻灯片图像占位符 1"/>
          <p:cNvSpPr>
            <a:spLocks noGrp="1" noRot="1" noChangeAspect="1" noTextEdit="1"/>
          </p:cNvSpPr>
          <p:nvPr>
            <p:ph type="sldImg"/>
          </p:nvPr>
        </p:nvSpPr>
        <p:spPr>
          <a:ln>
            <a:solidFill>
              <a:srgbClr val="000000">
                <a:alpha val="100000"/>
              </a:srgbClr>
            </a:solidFill>
            <a:miter lim="800000"/>
          </a:ln>
        </p:spPr>
      </p:sp>
      <p:sp>
        <p:nvSpPr>
          <p:cNvPr id="71683" name="备注占位符 2"/>
          <p:cNvSpPr>
            <a:spLocks noGrp="1"/>
          </p:cNvSpPr>
          <p:nvPr>
            <p:ph type="body" idx="1"/>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716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xfrm>
            <a:off x="3238502" y="2635860"/>
            <a:ext cx="5510213" cy="1441784"/>
          </a:xfrm>
        </p:spPr>
        <p:txBody>
          <a:bodyPr/>
          <a:lstStyle>
            <a:lvl1pPr>
              <a:defRPr/>
            </a:lvl1pPr>
          </a:lstStyle>
          <a:p>
            <a:r>
              <a:rPr lang="zh-CN" altLang="en-US"/>
              <a:t>单击此处编辑母版标题样式</a:t>
            </a:r>
            <a:endParaRPr lang="zh-CN" altLang="en-US"/>
          </a:p>
        </p:txBody>
      </p:sp>
      <p:sp>
        <p:nvSpPr>
          <p:cNvPr id="7" name="Rectangle 4"/>
          <p:cNvSpPr>
            <a:spLocks noGrp="1" noChangeArrowheads="1"/>
          </p:cNvSpPr>
          <p:nvPr>
            <p:ph type="dt" sz="half" idx="2"/>
          </p:nvPr>
        </p:nvSpPr>
        <p:spPr bwMode="auto">
          <a:xfrm>
            <a:off x="457200" y="6248400"/>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2133600" cy="47625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en-US" altLang="zh-CN" dirty="0"/>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333453"/>
            <a:ext cx="2058988" cy="579412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333453"/>
            <a:ext cx="6029325" cy="579412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标题，内容与文本">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701"/>
            <a:ext cx="8229600" cy="114326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572"/>
            <a:ext cx="4038600" cy="452701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648200" y="1600572"/>
            <a:ext cx="4038600" cy="452701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2"/>
          </p:nvPr>
        </p:nvSpPr>
        <p:spPr bwMode="auto">
          <a:xfrm>
            <a:off x="457200" y="6248400"/>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2133600" cy="47625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zh-CN" altLang="en-US" dirty="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701"/>
            <a:ext cx="8229600" cy="114326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572"/>
            <a:ext cx="4038600" cy="452701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572"/>
            <a:ext cx="4038600" cy="452701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2"/>
          </p:nvPr>
        </p:nvSpPr>
        <p:spPr bwMode="auto">
          <a:xfrm>
            <a:off x="457200" y="6248400"/>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2133600" cy="47625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zh-CN" altLang="en-US" dirty="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OverTx">
  <p:cSld name="标题和两项内容在文本之上">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701"/>
            <a:ext cx="8229600" cy="1143265"/>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571"/>
            <a:ext cx="4038600" cy="218649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571"/>
            <a:ext cx="4038600" cy="218649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half" idx="3"/>
          </p:nvPr>
        </p:nvSpPr>
        <p:spPr>
          <a:xfrm>
            <a:off x="457200" y="3939502"/>
            <a:ext cx="8229600" cy="218808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2"/>
          </p:nvPr>
        </p:nvSpPr>
        <p:spPr bwMode="auto">
          <a:xfrm>
            <a:off x="457200" y="6248400"/>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13"/>
          </p:nvPr>
        </p:nvSpPr>
        <p:spPr bwMode="auto">
          <a:xfrm>
            <a:off x="3124200" y="6248400"/>
            <a:ext cx="2895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2133600" cy="47625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zh-CN" altLang="en-US" dirty="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verTx">
  <p:cSld name="标题和内容在文本之上">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701"/>
            <a:ext cx="8229600" cy="114326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571"/>
            <a:ext cx="8229600" cy="218649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3939502"/>
            <a:ext cx="8229600" cy="218808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2"/>
          </p:nvPr>
        </p:nvSpPr>
        <p:spPr bwMode="auto">
          <a:xfrm>
            <a:off x="457200" y="6248400"/>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8400"/>
            <a:ext cx="2895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8400"/>
            <a:ext cx="2133600" cy="47625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zh-CN" altLang="en-US" dirty="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7922"/>
            <a:ext cx="7772400" cy="1362390"/>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7386"/>
            <a:ext cx="7772400" cy="1500534"/>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41749"/>
            <a:ext cx="4038600" cy="47858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341749"/>
            <a:ext cx="4038600" cy="47858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701"/>
            <a:ext cx="8229600" cy="1143265"/>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469"/>
            <a:ext cx="4040188" cy="63991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5378"/>
            <a:ext cx="4040188" cy="395220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7" y="1535469"/>
            <a:ext cx="4041775" cy="63991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7" y="2175378"/>
            <a:ext cx="4041775" cy="395220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112"/>
            <a:ext cx="3008313" cy="116232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114"/>
            <a:ext cx="5111750" cy="585446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2" y="1435434"/>
            <a:ext cx="3008313" cy="4692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1712"/>
            <a:ext cx="5486400" cy="566870"/>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916"/>
            <a:ext cx="5486400" cy="4115753"/>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1" i="0" u="none" strike="noStrike" kern="0" cap="none" spc="0" normalizeH="0" baseline="0" noProof="0" smtClean="0">
              <a:ln>
                <a:noFill/>
              </a:ln>
              <a:solidFill>
                <a:srgbClr val="CC0000"/>
              </a:solidFill>
              <a:effectLst/>
              <a:uLnTx/>
              <a:uFillTx/>
              <a:latin typeface="+mn-lt"/>
              <a:ea typeface="+mn-ea"/>
              <a:cs typeface="+mn-cs"/>
            </a:endParaRPr>
          </a:p>
        </p:txBody>
      </p:sp>
      <p:sp>
        <p:nvSpPr>
          <p:cNvPr id="4" name="文本占位符 3"/>
          <p:cNvSpPr>
            <a:spLocks noGrp="1"/>
          </p:cNvSpPr>
          <p:nvPr>
            <p:ph type="body" sz="half" idx="2"/>
          </p:nvPr>
        </p:nvSpPr>
        <p:spPr>
          <a:xfrm>
            <a:off x="1792288" y="5368581"/>
            <a:ext cx="5486400" cy="8050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2.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6"/>
          <a:stretch>
            <a:fillRect/>
          </a:stretch>
        </a:blipFill>
        <a:effectLst/>
      </p:bgPr>
    </p:bg>
    <p:spTree>
      <p:nvGrpSpPr>
        <p:cNvPr id="1" name=""/>
        <p:cNvGrpSpPr/>
        <p:nvPr/>
      </p:nvGrpSpPr>
      <p:grpSpPr/>
      <p:sp>
        <p:nvSpPr>
          <p:cNvPr id="2050" name="Rectangle 2"/>
          <p:cNvSpPr>
            <a:spLocks noGrp="1"/>
          </p:cNvSpPr>
          <p:nvPr>
            <p:ph type="title"/>
          </p:nvPr>
        </p:nvSpPr>
        <p:spPr>
          <a:xfrm>
            <a:off x="468313" y="331788"/>
            <a:ext cx="8229600" cy="865187"/>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051" name="Rectangle 3"/>
          <p:cNvSpPr>
            <a:spLocks noGrp="1"/>
          </p:cNvSpPr>
          <p:nvPr>
            <p:ph type="body" idx="1"/>
          </p:nvPr>
        </p:nvSpPr>
        <p:spPr>
          <a:xfrm>
            <a:off x="457200" y="1343025"/>
            <a:ext cx="8229600" cy="4784725"/>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8400"/>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8400"/>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8400"/>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600">
          <a:solidFill>
            <a:schemeClr val="tx2"/>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3600">
          <a:solidFill>
            <a:schemeClr val="tx2"/>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har char="•"/>
        <a:defRPr sz="3200" b="1">
          <a:solidFill>
            <a:srgbClr val="CC0000"/>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14.xml"/><Relationship Id="rId6" Type="http://schemas.openxmlformats.org/officeDocument/2006/relationships/image" Target="../media/image6.wmf"/><Relationship Id="rId5" Type="http://schemas.openxmlformats.org/officeDocument/2006/relationships/oleObject" Target="../embeddings/oleObject3.bin"/><Relationship Id="rId4" Type="http://schemas.openxmlformats.org/officeDocument/2006/relationships/image" Target="../media/image5.wmf"/><Relationship Id="rId3" Type="http://schemas.openxmlformats.org/officeDocument/2006/relationships/oleObject" Target="../embeddings/oleObject2.bin"/><Relationship Id="rId2" Type="http://schemas.openxmlformats.org/officeDocument/2006/relationships/image" Target="../media/image4.wmf"/><Relationship Id="rId1"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slide" Target="slide26.xml"/><Relationship Id="rId1" Type="http://schemas.openxmlformats.org/officeDocument/2006/relationships/slide" Target="slide24.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image" Target="../media/image10.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slide" Target="slide23.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image" Target="../media/image1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2"/>
          <p:cNvSpPr>
            <a:spLocks noGrp="1"/>
          </p:cNvSpPr>
          <p:nvPr>
            <p:ph type="ctrTitle"/>
          </p:nvPr>
        </p:nvSpPr>
        <p:spPr>
          <a:xfrm>
            <a:off x="539750" y="2349500"/>
            <a:ext cx="8208963" cy="1728788"/>
          </a:xfrm>
        </p:spPr>
        <p:txBody>
          <a:bodyPr vert="horz" wrap="square" lIns="91440" tIns="45720" rIns="91440" bIns="45720" anchor="ctr" anchorCtr="0"/>
          <a:p>
            <a:pPr eaLnBrk="1" hangingPunct="1">
              <a:buClrTx/>
              <a:buSzTx/>
              <a:buFontTx/>
            </a:pPr>
            <a:r>
              <a:rPr lang="zh-CN" altLang="en-US" dirty="0">
                <a:latin typeface="+mj-lt"/>
                <a:ea typeface="+mj-ea"/>
                <a:cs typeface="+mj-cs"/>
              </a:rPr>
              <a:t>第十二章   国民收入的决定</a:t>
            </a:r>
            <a:r>
              <a:rPr lang="en-US" altLang="zh-CN" dirty="0">
                <a:latin typeface="+mj-lt"/>
                <a:ea typeface="+mj-ea"/>
                <a:cs typeface="+mj-cs"/>
              </a:rPr>
              <a:t>:AD</a:t>
            </a:r>
            <a:r>
              <a:rPr lang="zh-CN" altLang="en-US" dirty="0">
                <a:solidFill>
                  <a:schemeClr val="tx1"/>
                </a:solidFill>
                <a:latin typeface="+mj-lt"/>
                <a:ea typeface="+mj-ea"/>
                <a:cs typeface="+mj-cs"/>
              </a:rPr>
              <a:t>▬</a:t>
            </a:r>
            <a:r>
              <a:rPr lang="en-US" altLang="zh-CN" dirty="0">
                <a:latin typeface="+mj-lt"/>
                <a:ea typeface="+mj-ea"/>
                <a:cs typeface="+mj-cs"/>
              </a:rPr>
              <a:t>AS</a:t>
            </a:r>
            <a:r>
              <a:rPr lang="zh-CN" altLang="en-US" dirty="0">
                <a:latin typeface="+mj-lt"/>
                <a:ea typeface="+mj-ea"/>
                <a:cs typeface="+mj-cs"/>
              </a:rPr>
              <a:t>模型</a:t>
            </a:r>
            <a:endParaRPr lang="zh-CN" altLang="en-US" dirty="0">
              <a:latin typeface="+mj-lt"/>
              <a:ea typeface="+mj-ea"/>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10" name="Picture 3"/>
          <p:cNvPicPr>
            <a:picLocks noChangeAspect="1"/>
          </p:cNvPicPr>
          <p:nvPr/>
        </p:nvPicPr>
        <p:blipFill>
          <a:blip r:embed="rId1"/>
          <a:stretch>
            <a:fillRect/>
          </a:stretch>
        </p:blipFill>
        <p:spPr>
          <a:xfrm>
            <a:off x="0" y="331788"/>
            <a:ext cx="9144000" cy="5907087"/>
          </a:xfrm>
          <a:prstGeom prst="rect">
            <a:avLst/>
          </a:prstGeom>
          <a:noFill/>
          <a:ln w="9525">
            <a:noFill/>
          </a:ln>
        </p:spPr>
      </p:pic>
      <p:sp>
        <p:nvSpPr>
          <p:cNvPr id="2" name="矩形 1"/>
          <p:cNvSpPr/>
          <p:nvPr/>
        </p:nvSpPr>
        <p:spPr>
          <a:xfrm>
            <a:off x="3347720" y="2637790"/>
            <a:ext cx="2088515" cy="431800"/>
          </a:xfrm>
          <a:prstGeom prst="rect">
            <a:avLst/>
          </a:prstGeom>
          <a:solidFill>
            <a:srgbClr val="FFFF00">
              <a:alpha val="42000"/>
            </a:srgbClr>
          </a:solidFill>
          <a:ln>
            <a:solidFill>
              <a:srgbClr val="FFFF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矩形 2"/>
          <p:cNvSpPr/>
          <p:nvPr>
            <p:custDataLst>
              <p:tags r:id="rId2"/>
            </p:custDataLst>
          </p:nvPr>
        </p:nvSpPr>
        <p:spPr>
          <a:xfrm>
            <a:off x="3204210" y="4798060"/>
            <a:ext cx="3087370" cy="1015365"/>
          </a:xfrm>
          <a:prstGeom prst="rect">
            <a:avLst/>
          </a:prstGeom>
          <a:solidFill>
            <a:srgbClr val="FFFF00">
              <a:alpha val="42000"/>
            </a:srgbClr>
          </a:solidFill>
          <a:ln>
            <a:solidFill>
              <a:srgbClr val="FFFF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9" name="灯片编号占位符 7"/>
          <p:cNvSpPr txBox="1">
            <a:spLocks noGrp="1"/>
          </p:cNvSpPr>
          <p:nvPr>
            <p:ph type="sldNum" sz="quarter" idx="4"/>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fld>
            <a:endParaRPr lang="zh-CN" altLang="en-US" sz="1400" dirty="0"/>
          </a:p>
        </p:txBody>
      </p:sp>
      <p:grpSp>
        <p:nvGrpSpPr>
          <p:cNvPr id="1030" name="Group 2"/>
          <p:cNvGrpSpPr/>
          <p:nvPr/>
        </p:nvGrpSpPr>
        <p:grpSpPr>
          <a:xfrm>
            <a:off x="2771775" y="1052513"/>
            <a:ext cx="3336925" cy="2366962"/>
            <a:chOff x="1685" y="1078"/>
            <a:chExt cx="1368" cy="811"/>
          </a:xfrm>
        </p:grpSpPr>
        <p:sp>
          <p:nvSpPr>
            <p:cNvPr id="1036" name="Line 3"/>
            <p:cNvSpPr/>
            <p:nvPr/>
          </p:nvSpPr>
          <p:spPr>
            <a:xfrm>
              <a:off x="1685" y="1889"/>
              <a:ext cx="1368" cy="0"/>
            </a:xfrm>
            <a:prstGeom prst="line">
              <a:avLst/>
            </a:prstGeom>
            <a:ln w="25400" cap="flat" cmpd="sng">
              <a:solidFill>
                <a:schemeClr val="tx1"/>
              </a:solidFill>
              <a:prstDash val="solid"/>
              <a:headEnd type="none" w="med" len="med"/>
              <a:tailEnd type="arrow" w="med" len="med"/>
            </a:ln>
          </p:spPr>
        </p:sp>
        <p:sp>
          <p:nvSpPr>
            <p:cNvPr id="1037" name="Arc 4"/>
            <p:cNvSpPr/>
            <p:nvPr/>
          </p:nvSpPr>
          <p:spPr>
            <a:xfrm flipH="1" flipV="1">
              <a:off x="2021" y="1246"/>
              <a:ext cx="840" cy="498"/>
            </a:xfrm>
            <a:custGeom>
              <a:avLst/>
              <a:gdLst>
                <a:gd name="txL" fmla="*/ 0 w 21600"/>
                <a:gd name="txT" fmla="*/ 0 h 21563"/>
                <a:gd name="txR" fmla="*/ 21600 w 21600"/>
                <a:gd name="txB" fmla="*/ 21563 h 21563"/>
              </a:gdLst>
              <a:ahLst/>
              <a:cxnLst>
                <a:cxn ang="0">
                  <a:pos x="0" y="0"/>
                </a:cxn>
                <a:cxn ang="0">
                  <a:pos x="0" y="0"/>
                </a:cxn>
                <a:cxn ang="0">
                  <a:pos x="0" y="0"/>
                </a:cxn>
              </a:cxnLst>
              <a:rect l="txL" t="txT" r="txR" b="txB"/>
              <a:pathLst>
                <a:path w="21600" h="21563" fill="none">
                  <a:moveTo>
                    <a:pt x="1267" y="0"/>
                  </a:moveTo>
                  <a:cubicBezTo>
                    <a:pt x="12685" y="671"/>
                    <a:pt x="21600" y="10126"/>
                    <a:pt x="21600" y="21563"/>
                  </a:cubicBezTo>
                </a:path>
                <a:path w="21600" h="21563" stroke="0">
                  <a:moveTo>
                    <a:pt x="1267" y="0"/>
                  </a:moveTo>
                  <a:cubicBezTo>
                    <a:pt x="12685" y="671"/>
                    <a:pt x="21600" y="10126"/>
                    <a:pt x="21600" y="21563"/>
                  </a:cubicBezTo>
                  <a:lnTo>
                    <a:pt x="0" y="21563"/>
                  </a:lnTo>
                  <a:lnTo>
                    <a:pt x="1267" y="0"/>
                  </a:lnTo>
                  <a:close/>
                </a:path>
              </a:pathLst>
            </a:custGeom>
            <a:noFill/>
            <a:ln w="25400" cap="flat" cmpd="sng">
              <a:solidFill>
                <a:srgbClr val="0000FF">
                  <a:alpha val="100000"/>
                </a:srgbClr>
              </a:solidFill>
              <a:prstDash val="solid"/>
              <a:round/>
              <a:headEnd type="none" w="med" len="med"/>
              <a:tailEnd type="none" w="med" len="med"/>
            </a:ln>
          </p:spPr>
          <p:txBody>
            <a:bodyPr/>
            <a:p>
              <a:endParaRPr lang="zh-CN" altLang="en-US"/>
            </a:p>
          </p:txBody>
        </p:sp>
        <p:sp>
          <p:nvSpPr>
            <p:cNvPr id="1038" name="Line 5"/>
            <p:cNvSpPr/>
            <p:nvPr/>
          </p:nvSpPr>
          <p:spPr>
            <a:xfrm>
              <a:off x="1685" y="1078"/>
              <a:ext cx="0" cy="811"/>
            </a:xfrm>
            <a:prstGeom prst="line">
              <a:avLst/>
            </a:prstGeom>
            <a:ln w="25400" cap="flat" cmpd="sng">
              <a:solidFill>
                <a:schemeClr val="tx1"/>
              </a:solidFill>
              <a:prstDash val="solid"/>
              <a:headEnd type="arrow" w="med" len="med"/>
              <a:tailEnd type="none" w="med" len="med"/>
            </a:ln>
          </p:spPr>
        </p:sp>
      </p:grpSp>
      <p:sp>
        <p:nvSpPr>
          <p:cNvPr id="1031" name="Rectangle 6"/>
          <p:cNvSpPr/>
          <p:nvPr/>
        </p:nvSpPr>
        <p:spPr>
          <a:xfrm>
            <a:off x="2484438" y="3286125"/>
            <a:ext cx="5327650" cy="338138"/>
          </a:xfrm>
          <a:prstGeom prst="rect">
            <a:avLst/>
          </a:prstGeom>
          <a:noFill/>
          <a:ln w="12700">
            <a:noFill/>
          </a:ln>
        </p:spPr>
        <p:txBody>
          <a:bodyPr>
            <a:spAutoFit/>
          </a:bodyPr>
          <a:p>
            <a:pPr>
              <a:spcBef>
                <a:spcPct val="50000"/>
              </a:spcBef>
            </a:pPr>
            <a:r>
              <a:rPr lang="en-US" altLang="zh-CN" sz="1600" b="1" i="1" dirty="0">
                <a:latin typeface="Arial" panose="020B0604020202020204" pitchFamily="34" charset="0"/>
              </a:rPr>
              <a:t>0                                                              Y   </a:t>
            </a:r>
            <a:endParaRPr lang="en-US" altLang="zh-CN" sz="1600" b="1" i="1" dirty="0">
              <a:latin typeface="Arial" panose="020B0604020202020204" pitchFamily="34" charset="0"/>
            </a:endParaRPr>
          </a:p>
        </p:txBody>
      </p:sp>
      <p:sp>
        <p:nvSpPr>
          <p:cNvPr id="1032" name="Rectangle 7"/>
          <p:cNvSpPr/>
          <p:nvPr/>
        </p:nvSpPr>
        <p:spPr>
          <a:xfrm>
            <a:off x="5508625" y="2854325"/>
            <a:ext cx="719138" cy="307975"/>
          </a:xfrm>
          <a:prstGeom prst="rect">
            <a:avLst/>
          </a:prstGeom>
          <a:noFill/>
          <a:ln w="12700">
            <a:noFill/>
          </a:ln>
        </p:spPr>
        <p:txBody>
          <a:bodyPr>
            <a:spAutoFit/>
          </a:bodyPr>
          <a:p>
            <a:pPr>
              <a:spcBef>
                <a:spcPct val="50000"/>
              </a:spcBef>
            </a:pPr>
            <a:r>
              <a:rPr lang="en-US" altLang="zh-CN" sz="1400" b="1" i="1" dirty="0">
                <a:latin typeface="Arial" panose="020B0604020202020204" pitchFamily="34" charset="0"/>
              </a:rPr>
              <a:t>AD</a:t>
            </a:r>
            <a:endParaRPr lang="en-US" altLang="zh-CN" sz="1400" b="1" i="1" dirty="0">
              <a:latin typeface="Arial" panose="020B0604020202020204" pitchFamily="34" charset="0"/>
            </a:endParaRPr>
          </a:p>
        </p:txBody>
      </p:sp>
      <p:sp>
        <p:nvSpPr>
          <p:cNvPr id="1033" name="Rectangle 8"/>
          <p:cNvSpPr/>
          <p:nvPr/>
        </p:nvSpPr>
        <p:spPr>
          <a:xfrm>
            <a:off x="2339975" y="979488"/>
            <a:ext cx="381000" cy="339725"/>
          </a:xfrm>
          <a:prstGeom prst="rect">
            <a:avLst/>
          </a:prstGeom>
          <a:noFill/>
          <a:ln w="12700">
            <a:noFill/>
          </a:ln>
        </p:spPr>
        <p:txBody>
          <a:bodyPr>
            <a:spAutoFit/>
          </a:bodyPr>
          <a:p>
            <a:pPr>
              <a:spcBef>
                <a:spcPct val="50000"/>
              </a:spcBef>
            </a:pPr>
            <a:r>
              <a:rPr lang="en-US" altLang="zh-CN" sz="1600" b="1" i="1" dirty="0">
                <a:latin typeface="Arial" panose="020B0604020202020204" pitchFamily="34" charset="0"/>
              </a:rPr>
              <a:t>P</a:t>
            </a:r>
            <a:endParaRPr lang="en-US" altLang="zh-CN" sz="1600" b="1" i="1" dirty="0">
              <a:latin typeface="Arial" panose="020B0604020202020204" pitchFamily="34" charset="0"/>
            </a:endParaRPr>
          </a:p>
        </p:txBody>
      </p:sp>
      <p:sp>
        <p:nvSpPr>
          <p:cNvPr id="1034" name="Rectangle 9"/>
          <p:cNvSpPr>
            <a:spLocks noGrp="1"/>
          </p:cNvSpPr>
          <p:nvPr>
            <p:ph type="title"/>
          </p:nvPr>
        </p:nvSpPr>
        <p:spPr>
          <a:xfrm>
            <a:off x="250825" y="188913"/>
            <a:ext cx="8497888" cy="850900"/>
          </a:xfrm>
        </p:spPr>
        <p:txBody>
          <a:bodyPr vert="horz" wrap="square" lIns="91440" tIns="45720" rIns="91440" bIns="45720" anchor="ctr" anchorCtr="0"/>
          <a:p>
            <a:pPr eaLnBrk="1" hangingPunct="1"/>
            <a:r>
              <a:rPr lang="zh-CN" altLang="en-US" sz="1800" dirty="0">
                <a:latin typeface="Times New Roman" panose="02020603050405020304" pitchFamily="18" charset="0"/>
              </a:rPr>
              <a:t>        </a:t>
            </a:r>
            <a:r>
              <a:rPr lang="zh-CN" altLang="en-US" sz="1600" dirty="0">
                <a:latin typeface="Times New Roman" panose="02020603050405020304" pitchFamily="18" charset="0"/>
              </a:rPr>
              <a:t>上述</a:t>
            </a:r>
            <a:r>
              <a:rPr lang="en-US" altLang="zh-CN" sz="1600" dirty="0">
                <a:latin typeface="Times New Roman" panose="02020603050405020304" pitchFamily="18" charset="0"/>
              </a:rPr>
              <a:t>(5)</a:t>
            </a:r>
            <a:r>
              <a:rPr lang="zh-CN" altLang="en-US" sz="1600" dirty="0">
                <a:latin typeface="Times New Roman" panose="02020603050405020304" pitchFamily="18" charset="0"/>
              </a:rPr>
              <a:t>式就是</a:t>
            </a:r>
            <a:r>
              <a:rPr lang="en-US" altLang="zh-CN" sz="1600" dirty="0">
                <a:latin typeface="Times New Roman" panose="02020603050405020304" pitchFamily="18" charset="0"/>
              </a:rPr>
              <a:t>AD</a:t>
            </a:r>
            <a:r>
              <a:rPr lang="zh-CN" altLang="en-US" sz="1600" dirty="0">
                <a:latin typeface="Times New Roman" panose="02020603050405020304" pitchFamily="18" charset="0"/>
              </a:rPr>
              <a:t>函数，该式表明总产出与总价格水平成反向变化关系。所以在纵轴代表价格水平</a:t>
            </a:r>
            <a:r>
              <a:rPr lang="en-US" altLang="zh-CN" sz="1600" dirty="0">
                <a:latin typeface="Times New Roman" panose="02020603050405020304" pitchFamily="18" charset="0"/>
              </a:rPr>
              <a:t>P</a:t>
            </a:r>
            <a:r>
              <a:rPr lang="zh-CN" altLang="en-US" sz="1600" dirty="0">
                <a:latin typeface="Times New Roman" panose="02020603050405020304" pitchFamily="18" charset="0"/>
              </a:rPr>
              <a:t>，横轴代表总产出水平</a:t>
            </a:r>
            <a:r>
              <a:rPr lang="en-US" altLang="zh-CN" sz="1600" dirty="0">
                <a:latin typeface="Times New Roman" panose="02020603050405020304" pitchFamily="18" charset="0"/>
              </a:rPr>
              <a:t>Y</a:t>
            </a:r>
            <a:r>
              <a:rPr lang="zh-CN" altLang="en-US" sz="1600" dirty="0">
                <a:latin typeface="Times New Roman" panose="02020603050405020304" pitchFamily="18" charset="0"/>
              </a:rPr>
              <a:t>的坐标中，</a:t>
            </a:r>
            <a:r>
              <a:rPr lang="en-US" altLang="zh-CN" sz="1600" dirty="0">
                <a:latin typeface="Times New Roman" panose="02020603050405020304" pitchFamily="18" charset="0"/>
              </a:rPr>
              <a:t>AD</a:t>
            </a:r>
            <a:r>
              <a:rPr lang="zh-CN" altLang="en-US" sz="1600" dirty="0">
                <a:latin typeface="Times New Roman" panose="02020603050405020304" pitchFamily="18" charset="0"/>
              </a:rPr>
              <a:t>曲线是一条向右下方倾斜的曲线：</a:t>
            </a:r>
            <a:endParaRPr lang="zh-CN" altLang="en-US" sz="1600" dirty="0">
              <a:latin typeface="Times New Roman" panose="02020603050405020304" pitchFamily="18" charset="0"/>
            </a:endParaRPr>
          </a:p>
        </p:txBody>
      </p:sp>
      <p:graphicFrame>
        <p:nvGraphicFramePr>
          <p:cNvPr id="1026" name="Object 14"/>
          <p:cNvGraphicFramePr>
            <a:graphicFrameLocks noChangeAspect="1"/>
          </p:cNvGraphicFramePr>
          <p:nvPr>
            <p:ph sz="quarter" idx="2"/>
          </p:nvPr>
        </p:nvGraphicFramePr>
        <p:xfrm>
          <a:off x="5219700" y="4221163"/>
          <a:ext cx="1008063" cy="485775"/>
        </p:xfrm>
        <a:graphic>
          <a:graphicData uri="http://schemas.openxmlformats.org/presentationml/2006/ole">
            <mc:AlternateContent xmlns:mc="http://schemas.openxmlformats.org/markup-compatibility/2006">
              <mc:Choice xmlns:v="urn:schemas-microsoft-com:vml" Requires="v">
                <p:oleObj spid="_x0000_s3077" name="" r:id="rId1" imgW="1116965" imgH="393700" progId="Equation.3">
                  <p:embed/>
                </p:oleObj>
              </mc:Choice>
              <mc:Fallback>
                <p:oleObj name="" r:id="rId1" imgW="1116965" imgH="393700" progId="Equation.3">
                  <p:embed/>
                  <p:pic>
                    <p:nvPicPr>
                      <p:cNvPr id="0" name="图片 3076"/>
                      <p:cNvPicPr/>
                      <p:nvPr/>
                    </p:nvPicPr>
                    <p:blipFill>
                      <a:blip r:embed="rId2"/>
                      <a:srcRect/>
                      <a:stretch>
                        <a:fillRect/>
                      </a:stretch>
                    </p:blipFill>
                    <p:spPr>
                      <a:xfrm>
                        <a:off x="5219700" y="4221163"/>
                        <a:ext cx="1008063" cy="485775"/>
                      </a:xfrm>
                      <a:prstGeom prst="rect">
                        <a:avLst/>
                      </a:prstGeom>
                      <a:noFill/>
                      <a:ln w="38100">
                        <a:miter/>
                      </a:ln>
                    </p:spPr>
                  </p:pic>
                </p:oleObj>
              </mc:Fallback>
            </mc:AlternateContent>
          </a:graphicData>
        </a:graphic>
      </p:graphicFrame>
      <p:graphicFrame>
        <p:nvGraphicFramePr>
          <p:cNvPr id="1027" name="Object 20"/>
          <p:cNvGraphicFramePr>
            <a:graphicFrameLocks noChangeAspect="1"/>
          </p:cNvGraphicFramePr>
          <p:nvPr>
            <p:ph sz="quarter" idx="1"/>
          </p:nvPr>
        </p:nvGraphicFramePr>
        <p:xfrm>
          <a:off x="3059113" y="4865688"/>
          <a:ext cx="1009650" cy="474662"/>
        </p:xfrm>
        <a:graphic>
          <a:graphicData uri="http://schemas.openxmlformats.org/presentationml/2006/ole">
            <mc:AlternateContent xmlns:mc="http://schemas.openxmlformats.org/markup-compatibility/2006">
              <mc:Choice xmlns:v="urn:schemas-microsoft-com:vml" Requires="v">
                <p:oleObj spid="_x0000_s3078" name="" r:id="rId3" imgW="875665" imgH="393700" progId="Equation.DSMT4">
                  <p:embed/>
                </p:oleObj>
              </mc:Choice>
              <mc:Fallback>
                <p:oleObj name="" r:id="rId3" imgW="875665" imgH="393700" progId="Equation.DSMT4">
                  <p:embed/>
                  <p:pic>
                    <p:nvPicPr>
                      <p:cNvPr id="0" name="图片 3077"/>
                      <p:cNvPicPr/>
                      <p:nvPr/>
                    </p:nvPicPr>
                    <p:blipFill>
                      <a:blip r:embed="rId4"/>
                      <a:srcRect/>
                      <a:stretch>
                        <a:fillRect/>
                      </a:stretch>
                    </p:blipFill>
                    <p:spPr>
                      <a:xfrm>
                        <a:off x="3059113" y="4865688"/>
                        <a:ext cx="1009650" cy="474662"/>
                      </a:xfrm>
                      <a:prstGeom prst="rect">
                        <a:avLst/>
                      </a:prstGeom>
                      <a:noFill/>
                      <a:ln w="38100">
                        <a:miter/>
                      </a:ln>
                    </p:spPr>
                  </p:pic>
                </p:oleObj>
              </mc:Fallback>
            </mc:AlternateContent>
          </a:graphicData>
        </a:graphic>
      </p:graphicFrame>
      <p:graphicFrame>
        <p:nvGraphicFramePr>
          <p:cNvPr id="1028" name="Object 22"/>
          <p:cNvGraphicFramePr>
            <a:graphicFrameLocks noChangeAspect="1"/>
          </p:cNvGraphicFramePr>
          <p:nvPr/>
        </p:nvGraphicFramePr>
        <p:xfrm>
          <a:off x="5435600" y="5157788"/>
          <a:ext cx="936625" cy="576262"/>
        </p:xfrm>
        <a:graphic>
          <a:graphicData uri="http://schemas.openxmlformats.org/presentationml/2006/ole">
            <mc:AlternateContent xmlns:mc="http://schemas.openxmlformats.org/markup-compatibility/2006">
              <mc:Choice xmlns:v="urn:schemas-microsoft-com:vml" Requires="v">
                <p:oleObj spid="_x0000_s3076" name="" r:id="rId5" imgW="723900" imgH="393700" progId="Equation.DSMT4">
                  <p:embed/>
                </p:oleObj>
              </mc:Choice>
              <mc:Fallback>
                <p:oleObj name="" r:id="rId5" imgW="723900" imgH="393700" progId="Equation.DSMT4">
                  <p:embed/>
                  <p:pic>
                    <p:nvPicPr>
                      <p:cNvPr id="0" name="图片 3075"/>
                      <p:cNvPicPr/>
                      <p:nvPr/>
                    </p:nvPicPr>
                    <p:blipFill>
                      <a:blip r:embed="rId6"/>
                      <a:stretch>
                        <a:fillRect/>
                      </a:stretch>
                    </p:blipFill>
                    <p:spPr>
                      <a:xfrm>
                        <a:off x="5435600" y="5157788"/>
                        <a:ext cx="936625" cy="576262"/>
                      </a:xfrm>
                      <a:prstGeom prst="rect">
                        <a:avLst/>
                      </a:prstGeom>
                      <a:noFill/>
                      <a:ln w="38100">
                        <a:noFill/>
                        <a:miter/>
                      </a:ln>
                    </p:spPr>
                  </p:pic>
                </p:oleObj>
              </mc:Fallback>
            </mc:AlternateContent>
          </a:graphicData>
        </a:graphic>
      </p:graphicFrame>
      <p:sp>
        <p:nvSpPr>
          <p:cNvPr id="16" name="Rectangle 11"/>
          <p:cNvSpPr txBox="1">
            <a:spLocks noChangeArrowheads="1"/>
          </p:cNvSpPr>
          <p:nvPr/>
        </p:nvSpPr>
        <p:spPr bwMode="auto">
          <a:xfrm>
            <a:off x="107950" y="3622675"/>
            <a:ext cx="8785225" cy="2500313"/>
          </a:xfrm>
          <a:prstGeom prst="rect">
            <a:avLst/>
          </a:prstGeom>
          <a:noFill/>
          <a:ln w="9525">
            <a:noFill/>
            <a:miter lim="800000"/>
          </a:ln>
        </p:spPr>
        <p:txBody>
          <a:bodyPr/>
          <a:lstStyle/>
          <a:p>
            <a:pPr marL="342900" marR="0" indent="-342900" defTabSz="914400">
              <a:lnSpc>
                <a:spcPct val="130000"/>
              </a:lnSpc>
              <a:spcBef>
                <a:spcPct val="20000"/>
              </a:spcBef>
              <a:buClrTx/>
              <a:buSzTx/>
              <a:buFontTx/>
              <a:buNone/>
              <a:defRPr/>
            </a:pPr>
            <a:r>
              <a:rPr kumimoji="0" lang="zh-CN" altLang="en-US" sz="1200" b="1" kern="0" cap="none" spc="0" normalizeH="0" baseline="0" noProof="0" dirty="0">
                <a:solidFill>
                  <a:srgbClr val="CC0000"/>
                </a:solidFill>
                <a:latin typeface="Times New Roman" panose="02020603050405020304" pitchFamily="18" charset="0"/>
                <a:ea typeface="+mn-ea"/>
                <a:cs typeface="+mn-cs"/>
              </a:rPr>
              <a:t>             </a:t>
            </a:r>
            <a:r>
              <a:rPr kumimoji="0" lang="zh-CN" altLang="en-US" sz="1400" b="1" kern="0" cap="none" spc="0" normalizeH="0" baseline="0" noProof="0" dirty="0">
                <a:latin typeface="Times New Roman" panose="02020603050405020304" pitchFamily="18" charset="0"/>
                <a:ea typeface="+mn-ea"/>
                <a:cs typeface="+mn-cs"/>
              </a:rPr>
              <a:t>如果</a:t>
            </a:r>
            <a:r>
              <a:rPr kumimoji="0" lang="en-US" altLang="zh-CN" sz="1400" b="1" kern="0" cap="none" spc="0" normalizeH="0" baseline="0" noProof="0" dirty="0">
                <a:latin typeface="Times New Roman" panose="02020603050405020304" pitchFamily="18" charset="0"/>
                <a:ea typeface="+mn-ea"/>
                <a:cs typeface="+mn-cs"/>
              </a:rPr>
              <a:t>IS</a:t>
            </a:r>
            <a:r>
              <a:rPr kumimoji="0" lang="zh-CN" altLang="en-US" sz="1400" b="1" kern="0" cap="none" spc="0" normalizeH="0" baseline="0" noProof="0" dirty="0">
                <a:latin typeface="Times New Roman" panose="02020603050405020304" pitchFamily="18" charset="0"/>
                <a:ea typeface="+mn-ea"/>
                <a:cs typeface="+mn-cs"/>
              </a:rPr>
              <a:t>曲线和</a:t>
            </a:r>
            <a:r>
              <a:rPr kumimoji="0" lang="en-US" altLang="zh-CN" sz="1400" b="1" kern="0" cap="none" spc="0" normalizeH="0" baseline="0" noProof="0" dirty="0">
                <a:latin typeface="Times New Roman" panose="02020603050405020304" pitchFamily="18" charset="0"/>
                <a:ea typeface="+mn-ea"/>
                <a:cs typeface="+mn-cs"/>
              </a:rPr>
              <a:t>LM</a:t>
            </a:r>
            <a:r>
              <a:rPr kumimoji="0" lang="zh-CN" altLang="en-US" sz="1400" b="1" kern="0" cap="none" spc="0" normalizeH="0" baseline="0" noProof="0" dirty="0">
                <a:latin typeface="Times New Roman" panose="02020603050405020304" pitchFamily="18" charset="0"/>
                <a:ea typeface="+mn-ea"/>
                <a:cs typeface="+mn-cs"/>
              </a:rPr>
              <a:t>曲线已知，则我们可以求出某一经济状态</a:t>
            </a:r>
            <a:r>
              <a:rPr kumimoji="0" lang="en-US" altLang="zh-CN" sz="1400" b="1" kern="0" cap="none" spc="0" normalizeH="0" baseline="0" noProof="0" dirty="0">
                <a:latin typeface="Times New Roman" panose="02020603050405020304" pitchFamily="18" charset="0"/>
                <a:ea typeface="+mn-ea"/>
                <a:cs typeface="+mn-cs"/>
              </a:rPr>
              <a:t>AD</a:t>
            </a:r>
            <a:r>
              <a:rPr kumimoji="0" lang="zh-CN" altLang="en-US" sz="1400" b="1" kern="0" cap="none" spc="0" normalizeH="0" baseline="0" noProof="0" dirty="0">
                <a:latin typeface="Times New Roman" panose="02020603050405020304" pitchFamily="18" charset="0"/>
                <a:ea typeface="+mn-ea"/>
                <a:cs typeface="+mn-cs"/>
              </a:rPr>
              <a:t>曲线的方程；如果</a:t>
            </a:r>
            <a:r>
              <a:rPr kumimoji="0" lang="en-US" altLang="zh-CN" sz="1400" b="1" kern="0" cap="none" spc="0" normalizeH="0" baseline="0" noProof="0" dirty="0">
                <a:latin typeface="Times New Roman" panose="02020603050405020304" pitchFamily="18" charset="0"/>
                <a:ea typeface="+mn-ea"/>
                <a:cs typeface="+mn-cs"/>
              </a:rPr>
              <a:t>AD</a:t>
            </a:r>
            <a:r>
              <a:rPr kumimoji="0" lang="zh-CN" altLang="en-US" sz="1400" b="1" kern="0" cap="none" spc="0" normalizeH="0" baseline="0" noProof="0" dirty="0">
                <a:latin typeface="Times New Roman" panose="02020603050405020304" pitchFamily="18" charset="0"/>
                <a:ea typeface="+mn-ea"/>
                <a:cs typeface="+mn-cs"/>
              </a:rPr>
              <a:t>曲线已知，</a:t>
            </a:r>
            <a:endParaRPr kumimoji="0" lang="zh-CN" altLang="en-US" sz="1400" b="1" kern="0" cap="none" spc="0" normalizeH="0" baseline="0" noProof="0" dirty="0">
              <a:latin typeface="Times New Roman" panose="02020603050405020304" pitchFamily="18" charset="0"/>
              <a:ea typeface="+mn-ea"/>
              <a:cs typeface="+mn-cs"/>
            </a:endParaRPr>
          </a:p>
          <a:p>
            <a:pPr marL="342900" marR="0" indent="-342900" defTabSz="914400">
              <a:lnSpc>
                <a:spcPct val="130000"/>
              </a:lnSpc>
              <a:spcBef>
                <a:spcPct val="20000"/>
              </a:spcBef>
              <a:buClrTx/>
              <a:buSzTx/>
              <a:buFontTx/>
              <a:buNone/>
              <a:defRPr/>
            </a:pPr>
            <a:r>
              <a:rPr kumimoji="0" lang="zh-CN" altLang="en-US" sz="1400" b="1" kern="0" cap="none" spc="0" normalizeH="0" baseline="0" noProof="0" dirty="0">
                <a:latin typeface="Times New Roman" panose="02020603050405020304" pitchFamily="18" charset="0"/>
                <a:ea typeface="+mn-ea"/>
                <a:cs typeface="+mn-cs"/>
              </a:rPr>
              <a:t>  则我们可以根据一定的价格水平推测该经济状态的总收入水平或总产出水平。</a:t>
            </a:r>
            <a:endParaRPr kumimoji="0" lang="zh-CN" altLang="en-US" sz="1400" b="1" kern="0" cap="none" spc="0" normalizeH="0" baseline="0" noProof="0" dirty="0">
              <a:latin typeface="Times New Roman" panose="02020603050405020304" pitchFamily="18" charset="0"/>
              <a:ea typeface="+mn-ea"/>
              <a:cs typeface="+mn-cs"/>
            </a:endParaRPr>
          </a:p>
          <a:p>
            <a:pPr marL="342900" marR="0" indent="-342900" defTabSz="914400">
              <a:lnSpc>
                <a:spcPct val="130000"/>
              </a:lnSpc>
              <a:spcBef>
                <a:spcPct val="20000"/>
              </a:spcBef>
              <a:buClrTx/>
              <a:buSzTx/>
              <a:buFontTx/>
              <a:buNone/>
              <a:defRPr/>
            </a:pPr>
            <a:r>
              <a:rPr kumimoji="0" lang="zh-CN" altLang="en-US" sz="1400" b="1" kern="0" cap="none" spc="0" normalizeH="0" baseline="0" noProof="0" dirty="0">
                <a:latin typeface="Times New Roman" panose="02020603050405020304" pitchFamily="18" charset="0"/>
                <a:ea typeface="+mn-ea"/>
                <a:cs typeface="+mn-cs"/>
              </a:rPr>
              <a:t>             例</a:t>
            </a:r>
            <a:r>
              <a:rPr kumimoji="0" lang="en-US" altLang="zh-CN" sz="1400" b="1" kern="0" cap="none" spc="0" normalizeH="0" baseline="0" noProof="0" dirty="0">
                <a:latin typeface="Times New Roman" panose="02020603050405020304" pitchFamily="18" charset="0"/>
                <a:ea typeface="+mn-ea"/>
                <a:cs typeface="+mn-cs"/>
              </a:rPr>
              <a:t>1</a:t>
            </a:r>
            <a:r>
              <a:rPr kumimoji="0" lang="zh-CN" altLang="en-US" sz="1400" b="1" kern="0" cap="none" spc="0" normalizeH="0" baseline="0" noProof="0" dirty="0">
                <a:latin typeface="Times New Roman" panose="02020603050405020304" pitchFamily="18" charset="0"/>
                <a:ea typeface="+mn-ea"/>
                <a:cs typeface="+mn-cs"/>
              </a:rPr>
              <a:t>：已知</a:t>
            </a:r>
            <a:r>
              <a:rPr kumimoji="0" lang="en-US" altLang="zh-CN" sz="1400" b="1" kern="0" cap="none" spc="0" normalizeH="0" baseline="0" noProof="0" dirty="0">
                <a:latin typeface="Times New Roman" panose="02020603050405020304" pitchFamily="18" charset="0"/>
                <a:ea typeface="+mn-ea"/>
                <a:cs typeface="+mn-cs"/>
              </a:rPr>
              <a:t>IS</a:t>
            </a:r>
            <a:r>
              <a:rPr kumimoji="0" lang="zh-CN" altLang="en-US" sz="1400" b="1" kern="0" cap="none" spc="0" normalizeH="0" baseline="0" noProof="0" dirty="0">
                <a:latin typeface="Times New Roman" panose="02020603050405020304" pitchFamily="18" charset="0"/>
                <a:ea typeface="+mn-ea"/>
                <a:cs typeface="+mn-cs"/>
              </a:rPr>
              <a:t>曲线的方程为</a:t>
            </a:r>
            <a:r>
              <a:rPr kumimoji="0" lang="en-US" altLang="zh-CN" sz="1400" b="1" kern="0" cap="none" spc="0" normalizeH="0" baseline="0" noProof="0" dirty="0">
                <a:latin typeface="Times New Roman" panose="02020603050405020304" pitchFamily="18" charset="0"/>
                <a:ea typeface="+mn-ea"/>
                <a:cs typeface="+mn-cs"/>
              </a:rPr>
              <a:t>r=80-0.4Y</a:t>
            </a:r>
            <a:r>
              <a:rPr kumimoji="0" lang="zh-CN" altLang="en-US" sz="1400" b="1" kern="0" cap="none" spc="0" normalizeH="0" baseline="0" noProof="0" dirty="0">
                <a:latin typeface="Times New Roman" panose="02020603050405020304" pitchFamily="18" charset="0"/>
                <a:ea typeface="+mn-ea"/>
                <a:cs typeface="+mn-cs"/>
              </a:rPr>
              <a:t>，</a:t>
            </a:r>
            <a:r>
              <a:rPr kumimoji="0" lang="en-US" altLang="zh-CN" sz="1400" b="1" kern="0" cap="none" spc="0" normalizeH="0" baseline="0" noProof="0" dirty="0">
                <a:latin typeface="Times New Roman" panose="02020603050405020304" pitchFamily="18" charset="0"/>
                <a:ea typeface="+mn-ea"/>
                <a:cs typeface="+mn-cs"/>
              </a:rPr>
              <a:t>LM</a:t>
            </a:r>
            <a:r>
              <a:rPr kumimoji="0" lang="zh-CN" altLang="en-US" sz="1400" b="1" kern="0" cap="none" spc="0" normalizeH="0" baseline="0" noProof="0" dirty="0">
                <a:latin typeface="Times New Roman" panose="02020603050405020304" pitchFamily="18" charset="0"/>
                <a:ea typeface="+mn-ea"/>
                <a:cs typeface="+mn-cs"/>
              </a:rPr>
              <a:t>曲线的方程为                          ，其中名义货币供给量</a:t>
            </a:r>
            <a:r>
              <a:rPr kumimoji="0" lang="en-US" altLang="zh-CN" sz="1400" b="1" kern="0" cap="none" spc="0" normalizeH="0" baseline="0" noProof="0" dirty="0">
                <a:latin typeface="Times New Roman" panose="02020603050405020304" pitchFamily="18" charset="0"/>
                <a:ea typeface="+mn-ea"/>
                <a:cs typeface="+mn-cs"/>
              </a:rPr>
              <a:t>M=5000,</a:t>
            </a:r>
            <a:r>
              <a:rPr kumimoji="0" lang="zh-CN" altLang="en-US" sz="1400" b="1" kern="0" cap="none" spc="0" normalizeH="0" baseline="0" noProof="0" dirty="0">
                <a:latin typeface="Times New Roman" panose="02020603050405020304" pitchFamily="18" charset="0"/>
                <a:ea typeface="+mn-ea"/>
                <a:cs typeface="+mn-cs"/>
              </a:rPr>
              <a:t>求</a:t>
            </a:r>
            <a:r>
              <a:rPr kumimoji="0" lang="en-US" altLang="zh-CN" sz="1400" b="1" kern="0" cap="none" spc="0" normalizeH="0" baseline="0" noProof="0" dirty="0">
                <a:latin typeface="Times New Roman" panose="02020603050405020304" pitchFamily="18" charset="0"/>
                <a:ea typeface="+mn-ea"/>
                <a:cs typeface="+mn-cs"/>
              </a:rPr>
              <a:t>AD</a:t>
            </a:r>
            <a:r>
              <a:rPr kumimoji="0" lang="zh-CN" altLang="en-US" sz="1400" b="1" kern="0" cap="none" spc="0" normalizeH="0" baseline="0" noProof="0" dirty="0">
                <a:latin typeface="Times New Roman" panose="02020603050405020304" pitchFamily="18" charset="0"/>
                <a:ea typeface="+mn-ea"/>
                <a:cs typeface="+mn-cs"/>
              </a:rPr>
              <a:t>曲线的方程及其图像。</a:t>
            </a:r>
            <a:endParaRPr kumimoji="0" lang="zh-CN" altLang="en-US" sz="1400" b="1" kern="0" cap="none" spc="0" normalizeH="0" baseline="0" noProof="0" dirty="0">
              <a:latin typeface="Times New Roman" panose="02020603050405020304" pitchFamily="18" charset="0"/>
              <a:ea typeface="+mn-ea"/>
              <a:cs typeface="+mn-cs"/>
            </a:endParaRPr>
          </a:p>
          <a:p>
            <a:pPr marL="342900" marR="0" indent="-342900" defTabSz="914400">
              <a:lnSpc>
                <a:spcPct val="150000"/>
              </a:lnSpc>
              <a:spcBef>
                <a:spcPct val="20000"/>
              </a:spcBef>
              <a:buClrTx/>
              <a:buSzTx/>
              <a:buFontTx/>
              <a:buNone/>
              <a:defRPr/>
            </a:pPr>
            <a:r>
              <a:rPr kumimoji="0" lang="zh-CN" altLang="en-US" sz="1400" b="1" kern="0" cap="none" spc="0" normalizeH="0" baseline="0" noProof="0" dirty="0">
                <a:latin typeface="Times New Roman" panose="02020603050405020304" pitchFamily="18" charset="0"/>
                <a:ea typeface="+mn-ea"/>
                <a:cs typeface="+mn-cs"/>
              </a:rPr>
              <a:t>             解：由</a:t>
            </a:r>
            <a:r>
              <a:rPr kumimoji="0" lang="en-US" altLang="zh-CN" sz="1400" b="1" kern="0" cap="none" spc="0" normalizeH="0" baseline="0" noProof="0" dirty="0">
                <a:latin typeface="Times New Roman" panose="02020603050405020304" pitchFamily="18" charset="0"/>
                <a:ea typeface="+mn-ea"/>
                <a:cs typeface="+mn-cs"/>
              </a:rPr>
              <a:t>IS=LM,</a:t>
            </a:r>
            <a:r>
              <a:rPr kumimoji="0" lang="zh-CN" altLang="en-US" sz="1400" b="1" kern="0" cap="none" spc="0" normalizeH="0" baseline="0" noProof="0" dirty="0">
                <a:latin typeface="Times New Roman" panose="02020603050405020304" pitchFamily="18" charset="0"/>
                <a:ea typeface="+mn-ea"/>
                <a:cs typeface="+mn-cs"/>
              </a:rPr>
              <a:t>可得</a:t>
            </a:r>
            <a:r>
              <a:rPr kumimoji="0" lang="en-US" altLang="zh-CN" sz="1400" b="1" kern="0" cap="none" spc="0" normalizeH="0" baseline="0" noProof="0" dirty="0">
                <a:latin typeface="Times New Roman" panose="02020603050405020304" pitchFamily="18" charset="0"/>
                <a:ea typeface="+mn-ea"/>
                <a:cs typeface="+mn-cs"/>
              </a:rPr>
              <a:t>80-0.4Y =</a:t>
            </a:r>
            <a:endParaRPr kumimoji="0" lang="en-US" altLang="zh-CN" sz="1400" b="1" kern="0" cap="none" spc="0" normalizeH="0" baseline="0" noProof="0" dirty="0">
              <a:latin typeface="Times New Roman" panose="02020603050405020304" pitchFamily="18" charset="0"/>
              <a:ea typeface="+mn-ea"/>
              <a:cs typeface="+mn-cs"/>
            </a:endParaRPr>
          </a:p>
          <a:p>
            <a:pPr marL="342900" marR="0" indent="-342900" defTabSz="914400">
              <a:lnSpc>
                <a:spcPct val="150000"/>
              </a:lnSpc>
              <a:spcBef>
                <a:spcPct val="20000"/>
              </a:spcBef>
              <a:buClrTx/>
              <a:buSzTx/>
              <a:buFontTx/>
              <a:buNone/>
              <a:defRPr/>
            </a:pPr>
            <a:r>
              <a:rPr kumimoji="0" lang="zh-CN" altLang="en-US" sz="1400" b="1" kern="0" cap="none" spc="0" normalizeH="0" baseline="0" noProof="0" dirty="0">
                <a:latin typeface="Times New Roman" panose="02020603050405020304" pitchFamily="18" charset="0"/>
                <a:ea typeface="+mn-ea"/>
                <a:cs typeface="+mn-cs"/>
              </a:rPr>
              <a:t>             再由</a:t>
            </a:r>
            <a:r>
              <a:rPr kumimoji="0" lang="en-US" altLang="zh-CN" sz="1400" b="1" kern="0" cap="none" spc="0" normalizeH="0" baseline="0" noProof="0" dirty="0">
                <a:latin typeface="Times New Roman" panose="02020603050405020304" pitchFamily="18" charset="0"/>
                <a:ea typeface="+mn-ea"/>
                <a:cs typeface="+mn-cs"/>
              </a:rPr>
              <a:t>M=5000,</a:t>
            </a:r>
            <a:r>
              <a:rPr kumimoji="0" lang="zh-CN" altLang="en-US" sz="1400" b="1" kern="0" cap="none" spc="0" normalizeH="0" baseline="0" noProof="0" dirty="0">
                <a:latin typeface="Times New Roman" panose="02020603050405020304" pitchFamily="18" charset="0"/>
                <a:ea typeface="+mn-ea"/>
                <a:cs typeface="+mn-cs"/>
              </a:rPr>
              <a:t>代入上式并化简后可得</a:t>
            </a:r>
            <a:r>
              <a:rPr kumimoji="0" lang="en-US" altLang="zh-CN" sz="1400" b="1" kern="0" cap="none" spc="0" normalizeH="0" baseline="0" noProof="0" dirty="0">
                <a:latin typeface="Times New Roman" panose="02020603050405020304" pitchFamily="18" charset="0"/>
                <a:ea typeface="+mn-ea"/>
                <a:cs typeface="+mn-cs"/>
              </a:rPr>
              <a:t>AD</a:t>
            </a:r>
            <a:r>
              <a:rPr kumimoji="0" lang="zh-CN" altLang="en-US" sz="1400" b="1" kern="0" cap="none" spc="0" normalizeH="0" baseline="0" noProof="0" dirty="0">
                <a:latin typeface="Times New Roman" panose="02020603050405020304" pitchFamily="18" charset="0"/>
                <a:ea typeface="+mn-ea"/>
                <a:cs typeface="+mn-cs"/>
              </a:rPr>
              <a:t>曲线的方程为：</a:t>
            </a:r>
            <a:r>
              <a:rPr kumimoji="0" lang="en-US" altLang="zh-CN" sz="1400" b="1" kern="0" cap="none" spc="0" normalizeH="0" baseline="0" noProof="0" dirty="0">
                <a:latin typeface="Times New Roman" panose="02020603050405020304" pitchFamily="18" charset="0"/>
                <a:ea typeface="+mn-ea"/>
                <a:cs typeface="+mn-cs"/>
              </a:rPr>
              <a:t>Y=</a:t>
            </a:r>
            <a:endParaRPr kumimoji="0" lang="en-US" altLang="zh-CN" sz="1400" b="1" kern="0" cap="none" spc="0" normalizeH="0" baseline="0" noProof="0" dirty="0">
              <a:latin typeface="Times New Roman" panose="02020603050405020304" pitchFamily="18" charset="0"/>
              <a:ea typeface="+mn-ea"/>
              <a:cs typeface="+mn-cs"/>
            </a:endParaRPr>
          </a:p>
          <a:p>
            <a:pPr marL="342900" marR="0" indent="-342900" defTabSz="914400">
              <a:lnSpc>
                <a:spcPct val="80000"/>
              </a:lnSpc>
              <a:spcBef>
                <a:spcPct val="20000"/>
              </a:spcBef>
              <a:buClrTx/>
              <a:buSzTx/>
              <a:buFontTx/>
              <a:buNone/>
              <a:defRPr/>
            </a:pPr>
            <a:endParaRPr kumimoji="0" lang="zh-CN" altLang="en-US" sz="1400" b="1" kern="0" cap="none" spc="0" normalizeH="0" baseline="0" noProof="0" dirty="0">
              <a:solidFill>
                <a:srgbClr val="CC0000"/>
              </a:solidFill>
              <a:latin typeface="Times New Roman" panose="02020603050405020304" pitchFamily="18" charset="0"/>
              <a:ea typeface="+mn-ea"/>
              <a:cs typeface="+mn-cs"/>
            </a:endParaRPr>
          </a:p>
          <a:p>
            <a:pPr marL="342900" marR="0" indent="-342900" defTabSz="914400">
              <a:lnSpc>
                <a:spcPct val="80000"/>
              </a:lnSpc>
              <a:spcBef>
                <a:spcPct val="20000"/>
              </a:spcBef>
              <a:buClrTx/>
              <a:buSzTx/>
              <a:buFontTx/>
              <a:buNone/>
              <a:defRPr/>
            </a:pPr>
            <a:r>
              <a:rPr kumimoji="0" lang="zh-CN" altLang="en-US" sz="1200" b="1" kern="0" cap="none" spc="0" normalizeH="0" baseline="0" noProof="0" dirty="0">
                <a:solidFill>
                  <a:srgbClr val="CC0000"/>
                </a:solidFill>
                <a:latin typeface="Times New Roman" panose="02020603050405020304" pitchFamily="18" charset="0"/>
                <a:ea typeface="+mn-ea"/>
                <a:cs typeface="+mn-cs"/>
              </a:rPr>
              <a:t>       </a:t>
            </a:r>
            <a:endParaRPr kumimoji="0" lang="zh-CN" altLang="en-US" sz="1200" b="1" kern="0" cap="none" spc="0" normalizeH="0" baseline="0" noProof="0" dirty="0">
              <a:solidFill>
                <a:srgbClr val="CC0000"/>
              </a:solidFill>
              <a:latin typeface="Times New Roman" panose="02020603050405020304" pitchFamily="18" charset="0"/>
              <a:ea typeface="+mn-ea"/>
              <a:cs typeface="+mn-cs"/>
            </a:endParaRPr>
          </a:p>
          <a:p>
            <a:pPr marL="342900" marR="0" indent="-342900" defTabSz="914400">
              <a:lnSpc>
                <a:spcPct val="80000"/>
              </a:lnSpc>
              <a:spcBef>
                <a:spcPct val="20000"/>
              </a:spcBef>
              <a:buClrTx/>
              <a:buSzTx/>
              <a:buFontTx/>
              <a:buNone/>
              <a:defRPr/>
            </a:pPr>
            <a:endParaRPr kumimoji="0" lang="zh-CN" altLang="en-US" sz="1200" b="1" kern="0" cap="none" spc="0" normalizeH="0" baseline="0" noProof="0" dirty="0">
              <a:solidFill>
                <a:srgbClr val="CC0000"/>
              </a:solidFill>
              <a:latin typeface="Times New Roman" panose="02020603050405020304" pitchFamily="18" charset="0"/>
              <a:ea typeface="+mn-ea"/>
              <a:cs typeface="+mn-cs"/>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灯片编号占位符 6"/>
          <p:cNvSpPr txBox="1">
            <a:spLocks noGrp="1"/>
          </p:cNvSpPr>
          <p:nvPr>
            <p:ph type="sldNum" sz="quarter" idx="4"/>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fld>
            <a:endParaRPr lang="zh-CN" altLang="en-US" sz="1400" dirty="0"/>
          </a:p>
        </p:txBody>
      </p:sp>
      <p:sp>
        <p:nvSpPr>
          <p:cNvPr id="18435" name="Rectangle 2"/>
          <p:cNvSpPr>
            <a:spLocks noGrp="1"/>
          </p:cNvSpPr>
          <p:nvPr>
            <p:ph type="title"/>
          </p:nvPr>
        </p:nvSpPr>
        <p:spPr>
          <a:xfrm>
            <a:off x="457200" y="274638"/>
            <a:ext cx="5267325" cy="417512"/>
          </a:xfrm>
        </p:spPr>
        <p:txBody>
          <a:bodyPr vert="horz" wrap="square" lIns="91440" tIns="45720" rIns="91440" bIns="45720" anchor="ctr" anchorCtr="0"/>
          <a:p>
            <a:pPr eaLnBrk="1" hangingPunct="1"/>
            <a:r>
              <a:rPr lang="zh-CN" altLang="en-US" sz="1600" dirty="0">
                <a:latin typeface="Times New Roman" panose="02020603050405020304" pitchFamily="18" charset="0"/>
              </a:rPr>
              <a:t>如果</a:t>
            </a:r>
            <a:r>
              <a:rPr lang="en-US" altLang="zh-CN" sz="1600" dirty="0">
                <a:latin typeface="Times New Roman" panose="02020603050405020304" pitchFamily="18" charset="0"/>
              </a:rPr>
              <a:t>P=10,</a:t>
            </a:r>
            <a:r>
              <a:rPr lang="zh-CN" altLang="en-US" sz="1600" dirty="0">
                <a:latin typeface="Times New Roman" panose="02020603050405020304" pitchFamily="18" charset="0"/>
              </a:rPr>
              <a:t>则</a:t>
            </a:r>
            <a:r>
              <a:rPr lang="en-US" altLang="zh-CN" sz="1600" dirty="0">
                <a:latin typeface="Times New Roman" panose="02020603050405020304" pitchFamily="18" charset="0"/>
              </a:rPr>
              <a:t>Y=600</a:t>
            </a:r>
            <a:r>
              <a:rPr lang="zh-CN" altLang="en-US" sz="1600" dirty="0">
                <a:latin typeface="Times New Roman" panose="02020603050405020304" pitchFamily="18" charset="0"/>
              </a:rPr>
              <a:t>；如果</a:t>
            </a:r>
            <a:r>
              <a:rPr lang="en-US" altLang="zh-CN" sz="1600" dirty="0">
                <a:latin typeface="Times New Roman" panose="02020603050405020304" pitchFamily="18" charset="0"/>
              </a:rPr>
              <a:t>P=5</a:t>
            </a:r>
            <a:r>
              <a:rPr lang="zh-CN" altLang="en-US" sz="1600" dirty="0">
                <a:latin typeface="Times New Roman" panose="02020603050405020304" pitchFamily="18" charset="0"/>
              </a:rPr>
              <a:t>，则</a:t>
            </a:r>
            <a:r>
              <a:rPr lang="en-US" altLang="zh-CN" sz="1600" dirty="0">
                <a:latin typeface="Times New Roman" panose="02020603050405020304" pitchFamily="18" charset="0"/>
              </a:rPr>
              <a:t>Y=1100</a:t>
            </a:r>
            <a:r>
              <a:rPr lang="zh-CN" altLang="en-US" sz="1600" dirty="0">
                <a:latin typeface="Times New Roman" panose="02020603050405020304" pitchFamily="18" charset="0"/>
              </a:rPr>
              <a:t>；其图像如下：</a:t>
            </a:r>
            <a:endParaRPr lang="zh-CN" altLang="en-US" sz="1600" dirty="0">
              <a:latin typeface="Times New Roman" panose="02020603050405020304" pitchFamily="18" charset="0"/>
            </a:endParaRPr>
          </a:p>
        </p:txBody>
      </p:sp>
      <p:sp>
        <p:nvSpPr>
          <p:cNvPr id="18436" name="Rectangle 3"/>
          <p:cNvSpPr>
            <a:spLocks noGrp="1"/>
          </p:cNvSpPr>
          <p:nvPr>
            <p:ph type="body" sz="half" idx="2"/>
          </p:nvPr>
        </p:nvSpPr>
        <p:spPr>
          <a:xfrm>
            <a:off x="468313" y="4151313"/>
            <a:ext cx="8229600" cy="1524000"/>
          </a:xfrm>
        </p:spPr>
        <p:txBody>
          <a:bodyPr vert="horz" wrap="square" lIns="91440" tIns="45720" rIns="91440" bIns="45720" anchor="t" anchorCtr="0"/>
          <a:p>
            <a:pPr eaLnBrk="1" hangingPunct="1">
              <a:lnSpc>
                <a:spcPct val="150000"/>
              </a:lnSpc>
              <a:buClrTx/>
              <a:buSzTx/>
              <a:buFontTx/>
              <a:buNone/>
            </a:pPr>
            <a:r>
              <a:rPr lang="zh-CN" altLang="en-US" sz="1700" dirty="0">
                <a:latin typeface="Times New Roman" panose="02020603050405020304" pitchFamily="18" charset="0"/>
              </a:rPr>
              <a:t>              </a:t>
            </a:r>
            <a:r>
              <a:rPr lang="zh-CN" altLang="en-US" sz="1600" dirty="0">
                <a:solidFill>
                  <a:schemeClr val="tx1"/>
                </a:solidFill>
                <a:latin typeface="Times New Roman" panose="02020603050405020304" pitchFamily="18" charset="0"/>
              </a:rPr>
              <a:t>上述</a:t>
            </a:r>
            <a:r>
              <a:rPr lang="en-US" altLang="zh-CN" sz="1600" dirty="0">
                <a:solidFill>
                  <a:schemeClr val="tx1"/>
                </a:solidFill>
                <a:latin typeface="Times New Roman" panose="02020603050405020304" pitchFamily="18" charset="0"/>
              </a:rPr>
              <a:t>AD</a:t>
            </a:r>
            <a:r>
              <a:rPr lang="zh-CN" altLang="en-US" sz="1600" dirty="0">
                <a:solidFill>
                  <a:schemeClr val="tx1"/>
                </a:solidFill>
                <a:latin typeface="Times New Roman" panose="02020603050405020304" pitchFamily="18" charset="0"/>
              </a:rPr>
              <a:t>曲线的方程及图像表明，当价格水平为</a:t>
            </a:r>
            <a:r>
              <a:rPr lang="en-US" altLang="zh-CN" sz="1600" dirty="0">
                <a:solidFill>
                  <a:schemeClr val="tx1"/>
                </a:solidFill>
                <a:latin typeface="Times New Roman" panose="02020603050405020304" pitchFamily="18" charset="0"/>
              </a:rPr>
              <a:t>10</a:t>
            </a:r>
            <a:r>
              <a:rPr lang="zh-CN" altLang="en-US" sz="1600" dirty="0">
                <a:solidFill>
                  <a:schemeClr val="tx1"/>
                </a:solidFill>
                <a:latin typeface="Times New Roman" panose="02020603050405020304" pitchFamily="18" charset="0"/>
              </a:rPr>
              <a:t>时，总产出水平为</a:t>
            </a:r>
            <a:r>
              <a:rPr lang="en-US" altLang="zh-CN" sz="1600" dirty="0">
                <a:solidFill>
                  <a:schemeClr val="tx1"/>
                </a:solidFill>
                <a:latin typeface="Times New Roman" panose="02020603050405020304" pitchFamily="18" charset="0"/>
              </a:rPr>
              <a:t>600</a:t>
            </a:r>
            <a:r>
              <a:rPr lang="zh-CN" altLang="en-US" sz="1600" dirty="0">
                <a:solidFill>
                  <a:schemeClr val="tx1"/>
                </a:solidFill>
                <a:latin typeface="Times New Roman" panose="02020603050405020304" pitchFamily="18" charset="0"/>
              </a:rPr>
              <a:t>；当价格水平下降为</a:t>
            </a:r>
            <a:r>
              <a:rPr lang="en-US" altLang="zh-CN" sz="1600" dirty="0">
                <a:solidFill>
                  <a:schemeClr val="tx1"/>
                </a:solidFill>
                <a:latin typeface="Times New Roman" panose="02020603050405020304" pitchFamily="18" charset="0"/>
              </a:rPr>
              <a:t>5</a:t>
            </a:r>
            <a:r>
              <a:rPr lang="zh-CN" altLang="en-US" sz="1600" dirty="0">
                <a:solidFill>
                  <a:schemeClr val="tx1"/>
                </a:solidFill>
                <a:latin typeface="Times New Roman" panose="02020603050405020304" pitchFamily="18" charset="0"/>
              </a:rPr>
              <a:t>时，总产出水平为</a:t>
            </a:r>
            <a:r>
              <a:rPr lang="en-US" altLang="zh-CN" sz="1600" dirty="0">
                <a:solidFill>
                  <a:schemeClr val="tx1"/>
                </a:solidFill>
                <a:latin typeface="Times New Roman" panose="02020603050405020304" pitchFamily="18" charset="0"/>
              </a:rPr>
              <a:t>1100</a:t>
            </a:r>
            <a:r>
              <a:rPr lang="zh-CN" altLang="en-US" sz="1600" dirty="0">
                <a:solidFill>
                  <a:schemeClr val="tx1"/>
                </a:solidFill>
                <a:latin typeface="Times New Roman" panose="02020603050405020304" pitchFamily="18" charset="0"/>
              </a:rPr>
              <a:t>。</a:t>
            </a:r>
            <a:r>
              <a:rPr lang="zh-CN" altLang="en-US" sz="1600" dirty="0">
                <a:solidFill>
                  <a:schemeClr val="tx1"/>
                </a:solidFill>
                <a:highlight>
                  <a:srgbClr val="FFFF00"/>
                </a:highlight>
                <a:latin typeface="Times New Roman" panose="02020603050405020304" pitchFamily="18" charset="0"/>
              </a:rPr>
              <a:t>两者成反方向变化关系</a:t>
            </a:r>
            <a:r>
              <a:rPr lang="zh-CN" altLang="en-US" sz="1600" dirty="0">
                <a:solidFill>
                  <a:schemeClr val="tx1"/>
                </a:solidFill>
                <a:latin typeface="Times New Roman" panose="02020603050405020304" pitchFamily="18" charset="0"/>
              </a:rPr>
              <a:t>。</a:t>
            </a:r>
            <a:endParaRPr lang="zh-CN" altLang="en-US" sz="1600" dirty="0">
              <a:solidFill>
                <a:schemeClr val="tx1"/>
              </a:solidFill>
              <a:latin typeface="Times New Roman" panose="02020603050405020304" pitchFamily="18" charset="0"/>
            </a:endParaRPr>
          </a:p>
        </p:txBody>
      </p:sp>
      <p:grpSp>
        <p:nvGrpSpPr>
          <p:cNvPr id="18437" name="Group 7"/>
          <p:cNvGrpSpPr/>
          <p:nvPr/>
        </p:nvGrpSpPr>
        <p:grpSpPr>
          <a:xfrm>
            <a:off x="2771775" y="1052513"/>
            <a:ext cx="3336925" cy="2366962"/>
            <a:chOff x="1685" y="1078"/>
            <a:chExt cx="1368" cy="811"/>
          </a:xfrm>
        </p:grpSpPr>
        <p:sp>
          <p:nvSpPr>
            <p:cNvPr id="18449" name="Line 8"/>
            <p:cNvSpPr/>
            <p:nvPr/>
          </p:nvSpPr>
          <p:spPr>
            <a:xfrm>
              <a:off x="1685" y="1889"/>
              <a:ext cx="1368" cy="0"/>
            </a:xfrm>
            <a:prstGeom prst="line">
              <a:avLst/>
            </a:prstGeom>
            <a:ln w="25400" cap="flat" cmpd="sng">
              <a:solidFill>
                <a:schemeClr val="tx1"/>
              </a:solidFill>
              <a:prstDash val="solid"/>
              <a:headEnd type="none" w="med" len="med"/>
              <a:tailEnd type="arrow" w="med" len="med"/>
            </a:ln>
          </p:spPr>
        </p:sp>
        <p:sp>
          <p:nvSpPr>
            <p:cNvPr id="18450" name="Arc 9"/>
            <p:cNvSpPr/>
            <p:nvPr/>
          </p:nvSpPr>
          <p:spPr>
            <a:xfrm flipH="1" flipV="1">
              <a:off x="2021" y="1246"/>
              <a:ext cx="840" cy="498"/>
            </a:xfrm>
            <a:custGeom>
              <a:avLst/>
              <a:gdLst>
                <a:gd name="txL" fmla="*/ 0 w 21600"/>
                <a:gd name="txT" fmla="*/ 0 h 21563"/>
                <a:gd name="txR" fmla="*/ 21600 w 21600"/>
                <a:gd name="txB" fmla="*/ 21563 h 21563"/>
              </a:gdLst>
              <a:ahLst/>
              <a:cxnLst>
                <a:cxn ang="0">
                  <a:pos x="0" y="0"/>
                </a:cxn>
                <a:cxn ang="0">
                  <a:pos x="0" y="0"/>
                </a:cxn>
                <a:cxn ang="0">
                  <a:pos x="0" y="0"/>
                </a:cxn>
              </a:cxnLst>
              <a:rect l="txL" t="txT" r="txR" b="txB"/>
              <a:pathLst>
                <a:path w="21600" h="21563" fill="none">
                  <a:moveTo>
                    <a:pt x="1267" y="0"/>
                  </a:moveTo>
                  <a:cubicBezTo>
                    <a:pt x="12685" y="671"/>
                    <a:pt x="21600" y="10126"/>
                    <a:pt x="21600" y="21563"/>
                  </a:cubicBezTo>
                </a:path>
                <a:path w="21600" h="21563" stroke="0">
                  <a:moveTo>
                    <a:pt x="1267" y="0"/>
                  </a:moveTo>
                  <a:cubicBezTo>
                    <a:pt x="12685" y="671"/>
                    <a:pt x="21600" y="10126"/>
                    <a:pt x="21600" y="21563"/>
                  </a:cubicBezTo>
                  <a:lnTo>
                    <a:pt x="0" y="21563"/>
                  </a:lnTo>
                  <a:lnTo>
                    <a:pt x="1267" y="0"/>
                  </a:lnTo>
                  <a:close/>
                </a:path>
              </a:pathLst>
            </a:custGeom>
            <a:noFill/>
            <a:ln w="25400" cap="flat" cmpd="sng">
              <a:solidFill>
                <a:srgbClr val="0000FF">
                  <a:alpha val="100000"/>
                </a:srgbClr>
              </a:solidFill>
              <a:prstDash val="solid"/>
              <a:round/>
              <a:headEnd type="none" w="med" len="med"/>
              <a:tailEnd type="none" w="med" len="med"/>
            </a:ln>
          </p:spPr>
          <p:txBody>
            <a:bodyPr/>
            <a:p>
              <a:endParaRPr lang="zh-CN" altLang="en-US"/>
            </a:p>
          </p:txBody>
        </p:sp>
        <p:sp>
          <p:nvSpPr>
            <p:cNvPr id="18451" name="Line 10"/>
            <p:cNvSpPr/>
            <p:nvPr/>
          </p:nvSpPr>
          <p:spPr>
            <a:xfrm>
              <a:off x="1685" y="1078"/>
              <a:ext cx="0" cy="811"/>
            </a:xfrm>
            <a:prstGeom prst="line">
              <a:avLst/>
            </a:prstGeom>
            <a:ln w="25400" cap="flat" cmpd="sng">
              <a:solidFill>
                <a:schemeClr val="tx1"/>
              </a:solidFill>
              <a:prstDash val="solid"/>
              <a:headEnd type="arrow" w="med" len="med"/>
              <a:tailEnd type="none" w="med" len="med"/>
            </a:ln>
          </p:spPr>
        </p:sp>
      </p:grpSp>
      <p:sp>
        <p:nvSpPr>
          <p:cNvPr id="18438" name="Rectangle 13"/>
          <p:cNvSpPr/>
          <p:nvPr/>
        </p:nvSpPr>
        <p:spPr>
          <a:xfrm>
            <a:off x="2484438" y="3213100"/>
            <a:ext cx="4278312" cy="615950"/>
          </a:xfrm>
          <a:prstGeom prst="rect">
            <a:avLst/>
          </a:prstGeom>
          <a:noFill/>
          <a:ln w="9525">
            <a:noFill/>
          </a:ln>
        </p:spPr>
        <p:txBody>
          <a:bodyPr>
            <a:spAutoFit/>
          </a:bodyPr>
          <a:p>
            <a:r>
              <a:rPr lang="en-US" altLang="zh-CN" sz="1600" dirty="0">
                <a:latin typeface="Arial" panose="020B0604020202020204" pitchFamily="34" charset="0"/>
              </a:rPr>
              <a:t>0                                                                      Y</a:t>
            </a:r>
            <a:r>
              <a:rPr lang="en-US" altLang="zh-CN" dirty="0">
                <a:latin typeface="Arial" panose="020B0604020202020204" pitchFamily="34" charset="0"/>
              </a:rPr>
              <a:t>   </a:t>
            </a:r>
            <a:endParaRPr lang="en-US" altLang="zh-CN" dirty="0">
              <a:latin typeface="Arial" panose="020B0604020202020204" pitchFamily="34" charset="0"/>
            </a:endParaRPr>
          </a:p>
        </p:txBody>
      </p:sp>
      <p:sp>
        <p:nvSpPr>
          <p:cNvPr id="18439" name="Text Box 14"/>
          <p:cNvSpPr txBox="1"/>
          <p:nvPr/>
        </p:nvSpPr>
        <p:spPr>
          <a:xfrm>
            <a:off x="2411413" y="947738"/>
            <a:ext cx="320675" cy="339725"/>
          </a:xfrm>
          <a:prstGeom prst="rect">
            <a:avLst/>
          </a:prstGeom>
          <a:noFill/>
          <a:ln w="9525">
            <a:noFill/>
          </a:ln>
        </p:spPr>
        <p:txBody>
          <a:bodyPr wrap="none">
            <a:spAutoFit/>
          </a:bodyPr>
          <a:p>
            <a:r>
              <a:rPr lang="en-US" altLang="zh-CN" sz="1600" b="1" dirty="0">
                <a:latin typeface="Arial" panose="020B0604020202020204" pitchFamily="34" charset="0"/>
              </a:rPr>
              <a:t>P</a:t>
            </a:r>
            <a:endParaRPr lang="en-US" altLang="zh-CN" sz="1600" b="1" dirty="0">
              <a:latin typeface="Arial" panose="020B0604020202020204" pitchFamily="34" charset="0"/>
            </a:endParaRPr>
          </a:p>
        </p:txBody>
      </p:sp>
      <p:sp>
        <p:nvSpPr>
          <p:cNvPr id="18440" name="Text Box 15"/>
          <p:cNvSpPr txBox="1"/>
          <p:nvPr/>
        </p:nvSpPr>
        <p:spPr>
          <a:xfrm>
            <a:off x="5559425" y="2779713"/>
            <a:ext cx="444500" cy="307975"/>
          </a:xfrm>
          <a:prstGeom prst="rect">
            <a:avLst/>
          </a:prstGeom>
          <a:noFill/>
          <a:ln w="9525">
            <a:noFill/>
          </a:ln>
        </p:spPr>
        <p:txBody>
          <a:bodyPr wrap="none">
            <a:spAutoFit/>
          </a:bodyPr>
          <a:p>
            <a:r>
              <a:rPr lang="en-US" altLang="zh-CN" sz="1400" b="1" dirty="0">
                <a:latin typeface="Arial" panose="020B0604020202020204" pitchFamily="34" charset="0"/>
              </a:rPr>
              <a:t>AD</a:t>
            </a:r>
            <a:endParaRPr lang="en-US" altLang="zh-CN" sz="1400" b="1" dirty="0">
              <a:latin typeface="Arial" panose="020B0604020202020204" pitchFamily="34" charset="0"/>
            </a:endParaRPr>
          </a:p>
        </p:txBody>
      </p:sp>
      <p:sp>
        <p:nvSpPr>
          <p:cNvPr id="18441" name="Line 16"/>
          <p:cNvSpPr/>
          <p:nvPr/>
        </p:nvSpPr>
        <p:spPr>
          <a:xfrm>
            <a:off x="2771775" y="2133600"/>
            <a:ext cx="1008063" cy="0"/>
          </a:xfrm>
          <a:prstGeom prst="line">
            <a:avLst/>
          </a:prstGeom>
          <a:ln w="9525" cap="flat" cmpd="sng">
            <a:solidFill>
              <a:srgbClr val="0000FF"/>
            </a:solidFill>
            <a:prstDash val="dash"/>
            <a:headEnd type="none" w="med" len="med"/>
            <a:tailEnd type="none" w="med" len="med"/>
          </a:ln>
        </p:spPr>
      </p:sp>
      <p:sp>
        <p:nvSpPr>
          <p:cNvPr id="18442" name="Line 17"/>
          <p:cNvSpPr/>
          <p:nvPr/>
        </p:nvSpPr>
        <p:spPr>
          <a:xfrm flipV="1">
            <a:off x="3779838" y="2133600"/>
            <a:ext cx="0" cy="1296988"/>
          </a:xfrm>
          <a:prstGeom prst="line">
            <a:avLst/>
          </a:prstGeom>
          <a:ln w="9525" cap="flat" cmpd="sng">
            <a:solidFill>
              <a:srgbClr val="0000FF"/>
            </a:solidFill>
            <a:prstDash val="dash"/>
            <a:headEnd type="none" w="med" len="med"/>
            <a:tailEnd type="none" w="med" len="med"/>
          </a:ln>
        </p:spPr>
      </p:sp>
      <p:sp>
        <p:nvSpPr>
          <p:cNvPr id="18443" name="Line 18"/>
          <p:cNvSpPr/>
          <p:nvPr/>
        </p:nvSpPr>
        <p:spPr>
          <a:xfrm>
            <a:off x="2771775" y="2781300"/>
            <a:ext cx="1800225" cy="0"/>
          </a:xfrm>
          <a:prstGeom prst="line">
            <a:avLst/>
          </a:prstGeom>
          <a:ln w="9525" cap="flat" cmpd="sng">
            <a:solidFill>
              <a:srgbClr val="0000FF"/>
            </a:solidFill>
            <a:prstDash val="dash"/>
            <a:headEnd type="none" w="med" len="med"/>
            <a:tailEnd type="none" w="med" len="med"/>
          </a:ln>
        </p:spPr>
      </p:sp>
      <p:sp>
        <p:nvSpPr>
          <p:cNvPr id="18444" name="Line 20"/>
          <p:cNvSpPr/>
          <p:nvPr/>
        </p:nvSpPr>
        <p:spPr>
          <a:xfrm>
            <a:off x="4572000" y="2781300"/>
            <a:ext cx="0" cy="649288"/>
          </a:xfrm>
          <a:prstGeom prst="line">
            <a:avLst/>
          </a:prstGeom>
          <a:ln w="9525" cap="flat" cmpd="sng">
            <a:solidFill>
              <a:srgbClr val="0000FF"/>
            </a:solidFill>
            <a:prstDash val="dash"/>
            <a:headEnd type="none" w="med" len="med"/>
            <a:tailEnd type="none" w="med" len="med"/>
          </a:ln>
        </p:spPr>
      </p:sp>
      <p:sp>
        <p:nvSpPr>
          <p:cNvPr id="18445" name="Text Box 21"/>
          <p:cNvSpPr txBox="1"/>
          <p:nvPr/>
        </p:nvSpPr>
        <p:spPr>
          <a:xfrm>
            <a:off x="2484438" y="1990725"/>
            <a:ext cx="354012" cy="276225"/>
          </a:xfrm>
          <a:prstGeom prst="rect">
            <a:avLst/>
          </a:prstGeom>
          <a:noFill/>
          <a:ln w="9525">
            <a:noFill/>
          </a:ln>
        </p:spPr>
        <p:txBody>
          <a:bodyPr wrap="none">
            <a:spAutoFit/>
          </a:bodyPr>
          <a:p>
            <a:r>
              <a:rPr lang="en-US" altLang="zh-CN" sz="1200" b="1" i="1" dirty="0">
                <a:latin typeface="Arial" panose="020B0604020202020204" pitchFamily="34" charset="0"/>
              </a:rPr>
              <a:t>10</a:t>
            </a:r>
            <a:endParaRPr lang="en-US" altLang="zh-CN" sz="1200" b="1" i="1" dirty="0">
              <a:latin typeface="Arial" panose="020B0604020202020204" pitchFamily="34" charset="0"/>
            </a:endParaRPr>
          </a:p>
        </p:txBody>
      </p:sp>
      <p:sp>
        <p:nvSpPr>
          <p:cNvPr id="18446" name="Text Box 22"/>
          <p:cNvSpPr txBox="1"/>
          <p:nvPr/>
        </p:nvSpPr>
        <p:spPr>
          <a:xfrm>
            <a:off x="2484438" y="2638425"/>
            <a:ext cx="269875" cy="276225"/>
          </a:xfrm>
          <a:prstGeom prst="rect">
            <a:avLst/>
          </a:prstGeom>
          <a:noFill/>
          <a:ln w="9525">
            <a:noFill/>
          </a:ln>
        </p:spPr>
        <p:txBody>
          <a:bodyPr wrap="none">
            <a:spAutoFit/>
          </a:bodyPr>
          <a:p>
            <a:r>
              <a:rPr lang="en-US" altLang="zh-CN" sz="1200" b="1" i="1" dirty="0">
                <a:latin typeface="Arial" panose="020B0604020202020204" pitchFamily="34" charset="0"/>
              </a:rPr>
              <a:t>5</a:t>
            </a:r>
            <a:endParaRPr lang="en-US" altLang="zh-CN" sz="1200" b="1" i="1" dirty="0">
              <a:latin typeface="Arial" panose="020B0604020202020204" pitchFamily="34" charset="0"/>
            </a:endParaRPr>
          </a:p>
        </p:txBody>
      </p:sp>
      <p:sp>
        <p:nvSpPr>
          <p:cNvPr id="18447" name="Text Box 23"/>
          <p:cNvSpPr txBox="1"/>
          <p:nvPr/>
        </p:nvSpPr>
        <p:spPr>
          <a:xfrm>
            <a:off x="3563938" y="3449638"/>
            <a:ext cx="439737" cy="276225"/>
          </a:xfrm>
          <a:prstGeom prst="rect">
            <a:avLst/>
          </a:prstGeom>
          <a:noFill/>
          <a:ln w="9525">
            <a:noFill/>
          </a:ln>
        </p:spPr>
        <p:txBody>
          <a:bodyPr wrap="none">
            <a:spAutoFit/>
          </a:bodyPr>
          <a:p>
            <a:r>
              <a:rPr lang="en-US" altLang="zh-CN" sz="1200" b="1" i="1" dirty="0">
                <a:latin typeface="Arial" panose="020B0604020202020204" pitchFamily="34" charset="0"/>
              </a:rPr>
              <a:t>600</a:t>
            </a:r>
            <a:endParaRPr lang="en-US" altLang="zh-CN" sz="1200" b="1" i="1" dirty="0">
              <a:latin typeface="Arial" panose="020B0604020202020204" pitchFamily="34" charset="0"/>
            </a:endParaRPr>
          </a:p>
        </p:txBody>
      </p:sp>
      <p:sp>
        <p:nvSpPr>
          <p:cNvPr id="18448" name="Text Box 24"/>
          <p:cNvSpPr txBox="1"/>
          <p:nvPr/>
        </p:nvSpPr>
        <p:spPr>
          <a:xfrm>
            <a:off x="4408488" y="3452813"/>
            <a:ext cx="512762" cy="277812"/>
          </a:xfrm>
          <a:prstGeom prst="rect">
            <a:avLst/>
          </a:prstGeom>
          <a:noFill/>
          <a:ln w="9525">
            <a:noFill/>
          </a:ln>
        </p:spPr>
        <p:txBody>
          <a:bodyPr wrap="none">
            <a:spAutoFit/>
          </a:bodyPr>
          <a:p>
            <a:r>
              <a:rPr lang="en-US" altLang="zh-CN" sz="1200" b="1" i="1" dirty="0">
                <a:latin typeface="Arial" panose="020B0604020202020204" pitchFamily="34" charset="0"/>
              </a:rPr>
              <a:t>1100</a:t>
            </a:r>
            <a:endParaRPr lang="en-US" altLang="zh-CN" sz="1200" b="1" i="1" baseline="-25000" dirty="0">
              <a:latin typeface="Arial" panose="020B0604020202020204" pitchFamily="34"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p:cNvSpPr>
          <p:nvPr>
            <p:ph type="title"/>
          </p:nvPr>
        </p:nvSpPr>
        <p:spPr>
          <a:xfrm>
            <a:off x="468313" y="331788"/>
            <a:ext cx="8229600" cy="647700"/>
          </a:xfrm>
        </p:spPr>
        <p:txBody>
          <a:bodyPr vert="horz" wrap="square" lIns="91440" tIns="45720" rIns="91440" bIns="45720" anchor="ctr" anchorCtr="0"/>
          <a:p>
            <a:r>
              <a:rPr lang="en-US" altLang="zh-CN" sz="2000" dirty="0">
                <a:solidFill>
                  <a:schemeClr val="tx1"/>
                </a:solidFill>
              </a:rPr>
              <a:t>2.</a:t>
            </a:r>
            <a:r>
              <a:rPr lang="en-US" altLang="zh-CN" sz="2000" dirty="0"/>
              <a:t>AD</a:t>
            </a:r>
            <a:r>
              <a:rPr lang="zh-CN" altLang="en-US" sz="2000" dirty="0"/>
              <a:t>曲线的几何推导</a:t>
            </a:r>
            <a:endParaRPr lang="zh-CN" altLang="en-US" sz="2000" dirty="0"/>
          </a:p>
        </p:txBody>
      </p:sp>
      <p:pic>
        <p:nvPicPr>
          <p:cNvPr id="19459" name="Picture 4"/>
          <p:cNvPicPr>
            <a:picLocks noChangeAspect="1"/>
          </p:cNvPicPr>
          <p:nvPr/>
        </p:nvPicPr>
        <p:blipFill>
          <a:blip r:embed="rId1"/>
          <a:stretch>
            <a:fillRect/>
          </a:stretch>
        </p:blipFill>
        <p:spPr>
          <a:xfrm>
            <a:off x="0" y="836613"/>
            <a:ext cx="9144000" cy="5741987"/>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内容占位符 2"/>
          <p:cNvSpPr>
            <a:spLocks noGrp="1"/>
          </p:cNvSpPr>
          <p:nvPr>
            <p:ph idx="1"/>
          </p:nvPr>
        </p:nvSpPr>
        <p:spPr>
          <a:xfrm>
            <a:off x="179388" y="357188"/>
            <a:ext cx="8785225" cy="5881687"/>
          </a:xfrm>
        </p:spPr>
        <p:txBody>
          <a:bodyPr vert="horz" wrap="square" lIns="91440" tIns="45720" rIns="91440" bIns="45720" anchor="t" anchorCtr="0"/>
          <a:p>
            <a:pPr>
              <a:buNone/>
            </a:pPr>
            <a:r>
              <a:rPr lang="zh-CN" altLang="en-US" sz="2800" dirty="0">
                <a:latin typeface="宋体" panose="02010600030101010101" pitchFamily="2" charset="-122"/>
              </a:rPr>
              <a:t>三、</a:t>
            </a:r>
            <a:r>
              <a:rPr lang="en-US" altLang="zh-CN" sz="2800" dirty="0">
                <a:latin typeface="宋体" panose="02010600030101010101" pitchFamily="2" charset="-122"/>
              </a:rPr>
              <a:t>AD</a:t>
            </a:r>
            <a:r>
              <a:rPr lang="zh-CN" altLang="en-US" sz="2800" dirty="0">
                <a:latin typeface="宋体" panose="02010600030101010101" pitchFamily="2" charset="-122"/>
              </a:rPr>
              <a:t>曲线的经济含义</a:t>
            </a:r>
            <a:endParaRPr lang="zh-CN" altLang="en-US" sz="2800" dirty="0"/>
          </a:p>
          <a:p>
            <a:pPr eaLnBrk="1" hangingPunct="1">
              <a:lnSpc>
                <a:spcPct val="150000"/>
              </a:lnSpc>
              <a:buNone/>
            </a:pPr>
            <a:r>
              <a:rPr lang="zh-CN" altLang="en-US" sz="2400" dirty="0">
                <a:solidFill>
                  <a:schemeClr val="tx1"/>
                </a:solidFill>
                <a:latin typeface="Times New Roman" panose="02020603050405020304" pitchFamily="18" charset="0"/>
              </a:rPr>
              <a:t>（</a:t>
            </a:r>
            <a:r>
              <a:rPr lang="en-US" altLang="zh-CN" sz="2400" dirty="0">
                <a:solidFill>
                  <a:schemeClr val="tx1"/>
                </a:solidFill>
                <a:latin typeface="Times New Roman" panose="02020603050405020304" pitchFamily="18" charset="0"/>
              </a:rPr>
              <a:t>1</a:t>
            </a:r>
            <a:r>
              <a:rPr lang="zh-CN" altLang="en-US" sz="2400" dirty="0">
                <a:solidFill>
                  <a:schemeClr val="tx1"/>
                </a:solidFill>
                <a:latin typeface="Times New Roman" panose="02020603050405020304" pitchFamily="18" charset="0"/>
              </a:rPr>
              <a:t>）</a:t>
            </a:r>
            <a:r>
              <a:rPr lang="en-US" altLang="zh-CN" sz="2400" dirty="0">
                <a:solidFill>
                  <a:schemeClr val="tx1"/>
                </a:solidFill>
                <a:latin typeface="Times New Roman" panose="02020603050405020304" pitchFamily="18" charset="0"/>
              </a:rPr>
              <a:t>AD</a:t>
            </a:r>
            <a:r>
              <a:rPr lang="zh-CN" altLang="en-US" sz="2400" dirty="0">
                <a:solidFill>
                  <a:schemeClr val="tx1"/>
                </a:solidFill>
                <a:latin typeface="Times New Roman" panose="02020603050405020304" pitchFamily="18" charset="0"/>
              </a:rPr>
              <a:t>曲线是一条描述</a:t>
            </a:r>
            <a:r>
              <a:rPr lang="zh-CN" altLang="en-US" sz="2400" dirty="0">
                <a:solidFill>
                  <a:schemeClr val="tx1"/>
                </a:solidFill>
                <a:highlight>
                  <a:srgbClr val="FFFF00"/>
                </a:highlight>
                <a:latin typeface="Times New Roman" panose="02020603050405020304" pitchFamily="18" charset="0"/>
              </a:rPr>
              <a:t>总需求达到宏观均衡</a:t>
            </a:r>
            <a:r>
              <a:rPr lang="zh-CN" altLang="en-US" sz="2400" dirty="0">
                <a:solidFill>
                  <a:schemeClr val="tx1"/>
                </a:solidFill>
                <a:latin typeface="Times New Roman" panose="02020603050405020304" pitchFamily="18" charset="0"/>
              </a:rPr>
              <a:t>即</a:t>
            </a:r>
            <a:r>
              <a:rPr lang="en-US" altLang="zh-CN" sz="2400" dirty="0">
                <a:solidFill>
                  <a:schemeClr val="tx1"/>
                </a:solidFill>
                <a:latin typeface="Times New Roman" panose="02020603050405020304" pitchFamily="18" charset="0"/>
              </a:rPr>
              <a:t>IS=LM</a:t>
            </a:r>
            <a:r>
              <a:rPr lang="zh-CN" altLang="en-US" sz="2400" dirty="0">
                <a:solidFill>
                  <a:schemeClr val="tx1"/>
                </a:solidFill>
                <a:latin typeface="Times New Roman" panose="02020603050405020304" pitchFamily="18" charset="0"/>
              </a:rPr>
              <a:t>时，一个国家总</a:t>
            </a:r>
            <a:r>
              <a:rPr lang="zh-CN" altLang="en-US" sz="2400" dirty="0">
                <a:solidFill>
                  <a:schemeClr val="tx1"/>
                </a:solidFill>
                <a:highlight>
                  <a:srgbClr val="FFFF00"/>
                </a:highlight>
                <a:latin typeface="Times New Roman" panose="02020603050405020304" pitchFamily="18" charset="0"/>
              </a:rPr>
              <a:t>产出水平与价格水平之间</a:t>
            </a:r>
            <a:r>
              <a:rPr lang="zh-CN" altLang="en-US" sz="2400" dirty="0">
                <a:solidFill>
                  <a:schemeClr val="tx1"/>
                </a:solidFill>
                <a:latin typeface="Times New Roman" panose="02020603050405020304" pitchFamily="18" charset="0"/>
              </a:rPr>
              <a:t>关系的曲线。</a:t>
            </a:r>
            <a:endParaRPr lang="zh-CN" altLang="en-US" sz="2400" dirty="0">
              <a:solidFill>
                <a:schemeClr val="tx1"/>
              </a:solidFill>
              <a:latin typeface="Times New Roman" panose="02020603050405020304" pitchFamily="18" charset="0"/>
            </a:endParaRPr>
          </a:p>
          <a:p>
            <a:pPr eaLnBrk="1" hangingPunct="1">
              <a:lnSpc>
                <a:spcPct val="150000"/>
              </a:lnSpc>
              <a:buNone/>
            </a:pPr>
            <a:r>
              <a:rPr lang="zh-CN" altLang="en-US" sz="2400" dirty="0">
                <a:solidFill>
                  <a:schemeClr val="tx1"/>
                </a:solidFill>
                <a:latin typeface="Times New Roman" panose="02020603050405020304" pitchFamily="18" charset="0"/>
              </a:rPr>
              <a:t>（</a:t>
            </a:r>
            <a:r>
              <a:rPr lang="en-US" altLang="zh-CN" sz="2400" dirty="0">
                <a:solidFill>
                  <a:schemeClr val="tx1"/>
                </a:solidFill>
                <a:latin typeface="Times New Roman" panose="02020603050405020304" pitchFamily="18" charset="0"/>
              </a:rPr>
              <a:t>2</a:t>
            </a:r>
            <a:r>
              <a:rPr lang="zh-CN" altLang="en-US" sz="2400" dirty="0">
                <a:solidFill>
                  <a:schemeClr val="tx1"/>
                </a:solidFill>
                <a:latin typeface="Times New Roman" panose="02020603050405020304" pitchFamily="18" charset="0"/>
              </a:rPr>
              <a:t>）</a:t>
            </a:r>
            <a:r>
              <a:rPr lang="en-US" altLang="zh-CN" sz="2400" dirty="0">
                <a:solidFill>
                  <a:schemeClr val="tx1"/>
                </a:solidFill>
                <a:latin typeface="Times New Roman" panose="02020603050405020304" pitchFamily="18" charset="0"/>
              </a:rPr>
              <a:t>AD</a:t>
            </a:r>
            <a:r>
              <a:rPr lang="zh-CN" altLang="en-US" sz="2400" dirty="0">
                <a:solidFill>
                  <a:schemeClr val="tx1"/>
                </a:solidFill>
                <a:latin typeface="Times New Roman" panose="02020603050405020304" pitchFamily="18" charset="0"/>
              </a:rPr>
              <a:t>曲线表明总产出</a:t>
            </a:r>
            <a:r>
              <a:rPr lang="en-US" altLang="zh-CN" sz="2400" dirty="0">
                <a:solidFill>
                  <a:schemeClr val="tx1"/>
                </a:solidFill>
                <a:latin typeface="Times New Roman" panose="02020603050405020304" pitchFamily="18" charset="0"/>
              </a:rPr>
              <a:t>Y</a:t>
            </a:r>
            <a:r>
              <a:rPr lang="zh-CN" altLang="en-US" sz="2400" dirty="0">
                <a:solidFill>
                  <a:schemeClr val="tx1"/>
                </a:solidFill>
                <a:latin typeface="Times New Roman" panose="02020603050405020304" pitchFamily="18" charset="0"/>
              </a:rPr>
              <a:t>与价格水平</a:t>
            </a:r>
            <a:r>
              <a:rPr lang="en-US" altLang="zh-CN" sz="2400" dirty="0">
                <a:solidFill>
                  <a:schemeClr val="tx1"/>
                </a:solidFill>
                <a:latin typeface="Times New Roman" panose="02020603050405020304" pitchFamily="18" charset="0"/>
              </a:rPr>
              <a:t>P</a:t>
            </a:r>
            <a:r>
              <a:rPr lang="zh-CN" altLang="en-US" sz="2400" dirty="0">
                <a:solidFill>
                  <a:schemeClr val="tx1"/>
                </a:solidFill>
                <a:latin typeface="Times New Roman" panose="02020603050405020304" pitchFamily="18" charset="0"/>
              </a:rPr>
              <a:t>之间存在着成</a:t>
            </a:r>
            <a:r>
              <a:rPr lang="zh-CN" altLang="en-US" sz="2400" dirty="0">
                <a:solidFill>
                  <a:schemeClr val="tx1"/>
                </a:solidFill>
                <a:highlight>
                  <a:srgbClr val="FFFF00"/>
                </a:highlight>
                <a:latin typeface="Times New Roman" panose="02020603050405020304" pitchFamily="18" charset="0"/>
              </a:rPr>
              <a:t>反向变化</a:t>
            </a:r>
            <a:r>
              <a:rPr lang="zh-CN" altLang="en-US" sz="2400" dirty="0">
                <a:solidFill>
                  <a:schemeClr val="tx1"/>
                </a:solidFill>
                <a:latin typeface="Times New Roman" panose="02020603050405020304" pitchFamily="18" charset="0"/>
              </a:rPr>
              <a:t>的关系。</a:t>
            </a:r>
            <a:endParaRPr lang="zh-CN" altLang="en-US" sz="2400" dirty="0">
              <a:solidFill>
                <a:schemeClr val="tx1"/>
              </a:solidFill>
              <a:latin typeface="Times New Roman" panose="02020603050405020304" pitchFamily="18" charset="0"/>
            </a:endParaRPr>
          </a:p>
          <a:p>
            <a:pPr eaLnBrk="1" hangingPunct="1">
              <a:lnSpc>
                <a:spcPct val="150000"/>
              </a:lnSpc>
              <a:buNone/>
            </a:pPr>
            <a:r>
              <a:rPr lang="zh-CN" altLang="en-US" sz="2400" dirty="0">
                <a:solidFill>
                  <a:schemeClr val="tx1"/>
                </a:solidFill>
                <a:latin typeface="Times New Roman" panose="02020603050405020304" pitchFamily="18" charset="0"/>
              </a:rPr>
              <a:t>（</a:t>
            </a:r>
            <a:r>
              <a:rPr lang="en-US" altLang="zh-CN" sz="2400" dirty="0">
                <a:solidFill>
                  <a:schemeClr val="tx1"/>
                </a:solidFill>
                <a:latin typeface="Times New Roman" panose="02020603050405020304" pitchFamily="18" charset="0"/>
              </a:rPr>
              <a:t>3</a:t>
            </a:r>
            <a:r>
              <a:rPr lang="zh-CN" altLang="en-US" sz="2400" dirty="0">
                <a:solidFill>
                  <a:schemeClr val="tx1"/>
                </a:solidFill>
                <a:latin typeface="Times New Roman" panose="02020603050405020304" pitchFamily="18" charset="0"/>
              </a:rPr>
              <a:t>）</a:t>
            </a:r>
            <a:r>
              <a:rPr lang="en-US" altLang="zh-CN" sz="2400" dirty="0">
                <a:solidFill>
                  <a:schemeClr val="tx1"/>
                </a:solidFill>
                <a:latin typeface="Times New Roman" panose="02020603050405020304" pitchFamily="18" charset="0"/>
              </a:rPr>
              <a:t>AD</a:t>
            </a:r>
            <a:r>
              <a:rPr lang="zh-CN" altLang="en-US" sz="2400" dirty="0">
                <a:solidFill>
                  <a:schemeClr val="tx1"/>
                </a:solidFill>
                <a:latin typeface="Times New Roman" panose="02020603050405020304" pitchFamily="18" charset="0"/>
              </a:rPr>
              <a:t>曲线反映了价格水平影响实际货币供给，实际货币供给影响利率水平，利率水平影响投资水平，投资水平影响产出水平或收入水平这样一个复杂而迂回的传导机制。</a:t>
            </a:r>
            <a:endParaRPr lang="en-US" altLang="zh-CN" sz="2400" dirty="0">
              <a:solidFill>
                <a:schemeClr val="tx1"/>
              </a:solidFill>
              <a:latin typeface="Times New Roman" panose="02020603050405020304" pitchFamily="18" charset="0"/>
            </a:endParaRPr>
          </a:p>
          <a:p>
            <a:pPr eaLnBrk="1" hangingPunct="1">
              <a:lnSpc>
                <a:spcPct val="150000"/>
              </a:lnSpc>
              <a:buNone/>
            </a:pPr>
            <a:r>
              <a:rPr lang="en-US" altLang="zh-CN" sz="2400" dirty="0">
                <a:solidFill>
                  <a:schemeClr val="tx1"/>
                </a:solidFill>
                <a:latin typeface="Times New Roman" panose="02020603050405020304" pitchFamily="18" charset="0"/>
              </a:rPr>
              <a:t>        </a:t>
            </a:r>
            <a:r>
              <a:rPr lang="en-US" altLang="zh-CN" sz="2400" dirty="0">
                <a:solidFill>
                  <a:schemeClr val="tx1"/>
                </a:solidFill>
                <a:highlight>
                  <a:srgbClr val="FFFF00"/>
                </a:highlight>
                <a:latin typeface="Times New Roman" panose="02020603050405020304" pitchFamily="18" charset="0"/>
              </a:rPr>
              <a:t>(P</a:t>
            </a:r>
            <a:r>
              <a:rPr lang="en-US" altLang="zh-CN" sz="2400" dirty="0">
                <a:solidFill>
                  <a:schemeClr val="tx1"/>
                </a:solidFill>
                <a:highlight>
                  <a:srgbClr val="FFFF00"/>
                </a:highlight>
                <a:latin typeface="Calibri" panose="020F0502020204030204" charset="0"/>
              </a:rPr>
              <a:t>↑ ------ M↓ ------ r↑ ------ </a:t>
            </a:r>
            <a:r>
              <a:rPr lang="en-US" altLang="zh-CN" sz="2400" dirty="0">
                <a:solidFill>
                  <a:schemeClr val="tx1"/>
                </a:solidFill>
                <a:highlight>
                  <a:srgbClr val="FFFF00"/>
                </a:highlight>
                <a:latin typeface="Times New Roman" panose="02020603050405020304" pitchFamily="18" charset="0"/>
              </a:rPr>
              <a:t>I</a:t>
            </a:r>
            <a:r>
              <a:rPr lang="en-US" altLang="zh-CN" sz="2400" dirty="0">
                <a:solidFill>
                  <a:schemeClr val="tx1"/>
                </a:solidFill>
                <a:highlight>
                  <a:srgbClr val="FFFF00"/>
                </a:highlight>
                <a:latin typeface="Calibri" panose="020F0502020204030204" charset="0"/>
              </a:rPr>
              <a:t>↓ ------ </a:t>
            </a:r>
            <a:r>
              <a:rPr lang="en-US" altLang="zh-CN" sz="2400" dirty="0">
                <a:solidFill>
                  <a:schemeClr val="tx1"/>
                </a:solidFill>
                <a:highlight>
                  <a:srgbClr val="FFFF00"/>
                </a:highlight>
                <a:latin typeface="Times New Roman" panose="02020603050405020304" pitchFamily="18" charset="0"/>
              </a:rPr>
              <a:t>Y </a:t>
            </a:r>
            <a:r>
              <a:rPr lang="en-US" altLang="zh-CN" sz="2400" dirty="0">
                <a:solidFill>
                  <a:schemeClr val="tx1"/>
                </a:solidFill>
                <a:highlight>
                  <a:srgbClr val="FFFF00"/>
                </a:highlight>
                <a:latin typeface="Calibri" panose="020F0502020204030204" charset="0"/>
              </a:rPr>
              <a:t>↓</a:t>
            </a:r>
            <a:r>
              <a:rPr lang="en-US" altLang="zh-CN" sz="2400" dirty="0">
                <a:solidFill>
                  <a:schemeClr val="tx1"/>
                </a:solidFill>
                <a:highlight>
                  <a:srgbClr val="FFFF00"/>
                </a:highlight>
                <a:latin typeface="Times New Roman" panose="02020603050405020304" pitchFamily="18" charset="0"/>
              </a:rPr>
              <a:t>)</a:t>
            </a:r>
            <a:endParaRPr lang="zh-CN" altLang="en-US" sz="2400" dirty="0">
              <a:solidFill>
                <a:schemeClr val="tx1"/>
              </a:solidFill>
              <a:highlight>
                <a:srgbClr val="FFFF00"/>
              </a:highlight>
              <a:latin typeface="Times New Roman" panose="02020603050405020304" pitchFamily="18" charset="0"/>
            </a:endParaRPr>
          </a:p>
          <a:p>
            <a:pPr>
              <a:lnSpc>
                <a:spcPct val="150000"/>
              </a:lnSpc>
            </a:pPr>
            <a:endParaRPr lang="zh-CN" altLang="en-US" sz="2400" b="0" dirty="0">
              <a:solidFill>
                <a:schemeClr val="tx1"/>
              </a:solidFill>
              <a:highlight>
                <a:srgbClr val="FFFF00"/>
              </a:highlight>
              <a:latin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内容占位符 2"/>
          <p:cNvSpPr>
            <a:spLocks noGrp="1"/>
          </p:cNvSpPr>
          <p:nvPr>
            <p:ph idx="1"/>
          </p:nvPr>
        </p:nvSpPr>
        <p:spPr>
          <a:xfrm>
            <a:off x="250825" y="1123950"/>
            <a:ext cx="8642350" cy="5003800"/>
          </a:xfrm>
        </p:spPr>
        <p:txBody>
          <a:bodyPr vert="horz" wrap="square" lIns="91440" tIns="45720" rIns="91440" bIns="45720" anchor="t" anchorCtr="0"/>
          <a:p>
            <a:pPr>
              <a:buNone/>
            </a:pPr>
            <a:r>
              <a:rPr lang="zh-CN" altLang="en-US" dirty="0"/>
              <a:t>四、</a:t>
            </a:r>
            <a:r>
              <a:rPr lang="en-US" altLang="zh-CN" b="0" dirty="0"/>
              <a:t>AD</a:t>
            </a:r>
            <a:r>
              <a:rPr lang="zh-CN" altLang="en-US" dirty="0"/>
              <a:t>曲线的变动和影响因素</a:t>
            </a:r>
            <a:endParaRPr lang="en-US" altLang="zh-CN" dirty="0"/>
          </a:p>
          <a:p>
            <a:pPr>
              <a:lnSpc>
                <a:spcPct val="150000"/>
              </a:lnSpc>
              <a:buNone/>
            </a:pPr>
            <a:r>
              <a:rPr lang="zh-CN" altLang="en-US" sz="2400" b="0" dirty="0">
                <a:solidFill>
                  <a:schemeClr val="tx1"/>
                </a:solidFill>
              </a:rPr>
              <a:t>（一）财政政策变动对</a:t>
            </a:r>
            <a:r>
              <a:rPr lang="en-US" altLang="zh-CN" sz="2400" b="0" dirty="0">
                <a:solidFill>
                  <a:schemeClr val="tx1"/>
                </a:solidFill>
              </a:rPr>
              <a:t>AD</a:t>
            </a:r>
            <a:r>
              <a:rPr lang="zh-CN" altLang="en-US" sz="2400" b="0" dirty="0">
                <a:solidFill>
                  <a:schemeClr val="tx1"/>
                </a:solidFill>
              </a:rPr>
              <a:t>曲线的影响</a:t>
            </a:r>
            <a:endParaRPr lang="en-US" altLang="zh-CN" sz="2400" b="0" dirty="0">
              <a:solidFill>
                <a:schemeClr val="tx1"/>
              </a:solidFill>
            </a:endParaRPr>
          </a:p>
          <a:p>
            <a:pPr>
              <a:lnSpc>
                <a:spcPct val="150000"/>
              </a:lnSpc>
            </a:pPr>
            <a:r>
              <a:rPr lang="zh-CN" altLang="en-US" sz="2400" b="0" dirty="0">
                <a:solidFill>
                  <a:schemeClr val="tx1"/>
                </a:solidFill>
              </a:rPr>
              <a:t>在价格水平不变时，</a:t>
            </a:r>
            <a:endParaRPr lang="en-US" altLang="zh-CN" sz="2400" b="0" dirty="0">
              <a:solidFill>
                <a:schemeClr val="tx1"/>
              </a:solidFill>
            </a:endParaRPr>
          </a:p>
          <a:p>
            <a:pPr>
              <a:lnSpc>
                <a:spcPct val="150000"/>
              </a:lnSpc>
            </a:pPr>
            <a:r>
              <a:rPr lang="zh-CN" altLang="en-US" sz="2400" b="0" dirty="0">
                <a:solidFill>
                  <a:schemeClr val="tx1"/>
                </a:solidFill>
              </a:rPr>
              <a:t>扩张性财政政策：</a:t>
            </a:r>
            <a:r>
              <a:rPr lang="en-US" altLang="zh-CN" sz="2400" b="0" dirty="0">
                <a:solidFill>
                  <a:schemeClr val="tx1"/>
                </a:solidFill>
              </a:rPr>
              <a:t>AD</a:t>
            </a:r>
            <a:r>
              <a:rPr lang="zh-CN" altLang="en-US" sz="2400" b="0" dirty="0">
                <a:solidFill>
                  <a:schemeClr val="tx1"/>
                </a:solidFill>
              </a:rPr>
              <a:t>曲线右移（图解）</a:t>
            </a:r>
            <a:endParaRPr lang="zh-CN" altLang="en-US" sz="2400" b="0" dirty="0">
              <a:solidFill>
                <a:schemeClr val="tx1"/>
              </a:solidFill>
            </a:endParaRPr>
          </a:p>
          <a:p>
            <a:pPr>
              <a:lnSpc>
                <a:spcPct val="150000"/>
              </a:lnSpc>
            </a:pPr>
            <a:r>
              <a:rPr lang="zh-CN" altLang="en-US" sz="2400" b="0" dirty="0">
                <a:solidFill>
                  <a:schemeClr val="tx1"/>
                </a:solidFill>
              </a:rPr>
              <a:t>紧缩性财政政策：</a:t>
            </a:r>
            <a:r>
              <a:rPr lang="en-US" altLang="zh-CN" sz="2400" b="0" dirty="0">
                <a:solidFill>
                  <a:schemeClr val="tx1"/>
                </a:solidFill>
              </a:rPr>
              <a:t>AD</a:t>
            </a:r>
            <a:r>
              <a:rPr lang="zh-CN" altLang="en-US" sz="2400" b="0" dirty="0">
                <a:solidFill>
                  <a:schemeClr val="tx1"/>
                </a:solidFill>
              </a:rPr>
              <a:t>曲线左移（图解）</a:t>
            </a:r>
            <a:endParaRPr lang="en-US" altLang="zh-CN" sz="2400" b="0" dirty="0">
              <a:solidFill>
                <a:schemeClr val="tx1"/>
              </a:solidFill>
            </a:endParaRPr>
          </a:p>
          <a:p>
            <a:pPr>
              <a:lnSpc>
                <a:spcPct val="150000"/>
              </a:lnSpc>
            </a:pPr>
            <a:endParaRPr lang="zh-CN" altLang="en-US" sz="2400" b="0" dirty="0">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30" name="Picture 4"/>
          <p:cNvPicPr>
            <a:picLocks noChangeAspect="1"/>
          </p:cNvPicPr>
          <p:nvPr/>
        </p:nvPicPr>
        <p:blipFill>
          <a:blip r:embed="rId1"/>
          <a:stretch>
            <a:fillRect/>
          </a:stretch>
        </p:blipFill>
        <p:spPr>
          <a:xfrm>
            <a:off x="0" y="331788"/>
            <a:ext cx="9144000" cy="5932487"/>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内容占位符 2"/>
          <p:cNvSpPr>
            <a:spLocks noGrp="1"/>
          </p:cNvSpPr>
          <p:nvPr>
            <p:ph idx="1"/>
          </p:nvPr>
        </p:nvSpPr>
        <p:spPr>
          <a:xfrm>
            <a:off x="323850" y="1317625"/>
            <a:ext cx="8280400" cy="4633913"/>
          </a:xfrm>
        </p:spPr>
        <p:txBody>
          <a:bodyPr vert="horz" wrap="square" lIns="91440" tIns="45720" rIns="91440" bIns="45720" anchor="t" anchorCtr="0"/>
          <a:p>
            <a:pPr>
              <a:buNone/>
            </a:pPr>
            <a:r>
              <a:rPr lang="zh-CN" altLang="en-US" sz="2800" dirty="0">
                <a:solidFill>
                  <a:schemeClr val="tx1"/>
                </a:solidFill>
              </a:rPr>
              <a:t>（二）货币政策变动对</a:t>
            </a:r>
            <a:r>
              <a:rPr lang="en-US" altLang="zh-CN" sz="2800" b="0" dirty="0">
                <a:solidFill>
                  <a:schemeClr val="tx1"/>
                </a:solidFill>
              </a:rPr>
              <a:t>AD</a:t>
            </a:r>
            <a:r>
              <a:rPr lang="zh-CN" altLang="en-US" sz="2800" dirty="0">
                <a:solidFill>
                  <a:schemeClr val="tx1"/>
                </a:solidFill>
              </a:rPr>
              <a:t>曲线的影响</a:t>
            </a:r>
            <a:endParaRPr lang="zh-CN" altLang="en-US" sz="2800" dirty="0">
              <a:solidFill>
                <a:schemeClr val="tx1"/>
              </a:solidFill>
            </a:endParaRPr>
          </a:p>
          <a:p>
            <a:pPr>
              <a:buNone/>
            </a:pPr>
            <a:endParaRPr lang="en-US" altLang="zh-CN" sz="1200" dirty="0"/>
          </a:p>
          <a:p>
            <a:pPr>
              <a:lnSpc>
                <a:spcPct val="150000"/>
              </a:lnSpc>
            </a:pPr>
            <a:r>
              <a:rPr lang="zh-CN" altLang="en-US" sz="2400" dirty="0">
                <a:solidFill>
                  <a:schemeClr val="tx1"/>
                </a:solidFill>
                <a:ea typeface="黑体" panose="02010609060101010101" pitchFamily="49" charset="-122"/>
              </a:rPr>
              <a:t>在价格水平不变时</a:t>
            </a:r>
            <a:endParaRPr lang="en-US" altLang="zh-CN" sz="2400" dirty="0">
              <a:solidFill>
                <a:schemeClr val="tx1"/>
              </a:solidFill>
              <a:ea typeface="黑体" panose="02010609060101010101" pitchFamily="49" charset="-122"/>
            </a:endParaRPr>
          </a:p>
          <a:p>
            <a:pPr>
              <a:lnSpc>
                <a:spcPct val="150000"/>
              </a:lnSpc>
            </a:pPr>
            <a:r>
              <a:rPr lang="zh-CN" altLang="en-US" sz="2400" b="0" dirty="0">
                <a:solidFill>
                  <a:schemeClr val="tx1"/>
                </a:solidFill>
              </a:rPr>
              <a:t>扩张性货币政策：</a:t>
            </a:r>
            <a:r>
              <a:rPr lang="en-US" altLang="zh-CN" sz="2400" b="0" dirty="0">
                <a:solidFill>
                  <a:schemeClr val="tx1"/>
                </a:solidFill>
              </a:rPr>
              <a:t>AD</a:t>
            </a:r>
            <a:r>
              <a:rPr lang="zh-CN" altLang="en-US" sz="2400" b="0" dirty="0">
                <a:solidFill>
                  <a:schemeClr val="tx1"/>
                </a:solidFill>
              </a:rPr>
              <a:t>曲线右移（图解）</a:t>
            </a:r>
            <a:endParaRPr lang="en-US" altLang="zh-CN" sz="2400" b="0" dirty="0">
              <a:solidFill>
                <a:schemeClr val="tx1"/>
              </a:solidFill>
            </a:endParaRPr>
          </a:p>
          <a:p>
            <a:pPr>
              <a:lnSpc>
                <a:spcPct val="150000"/>
              </a:lnSpc>
            </a:pPr>
            <a:r>
              <a:rPr lang="zh-CN" altLang="en-US" sz="2400" b="0" dirty="0">
                <a:solidFill>
                  <a:schemeClr val="tx1"/>
                </a:solidFill>
              </a:rPr>
              <a:t>紧缩性货币政策：</a:t>
            </a:r>
            <a:r>
              <a:rPr lang="en-US" altLang="zh-CN" sz="2400" b="0" dirty="0">
                <a:solidFill>
                  <a:schemeClr val="tx1"/>
                </a:solidFill>
              </a:rPr>
              <a:t>AD</a:t>
            </a:r>
            <a:r>
              <a:rPr lang="zh-CN" altLang="en-US" sz="2400" b="0" dirty="0">
                <a:solidFill>
                  <a:schemeClr val="tx1"/>
                </a:solidFill>
              </a:rPr>
              <a:t>曲线左移（图解）</a:t>
            </a:r>
            <a:endParaRPr lang="en-US" altLang="zh-CN" sz="2400" b="0" dirty="0">
              <a:solidFill>
                <a:schemeClr val="tx1"/>
              </a:solidFill>
            </a:endParaRPr>
          </a:p>
          <a:p>
            <a:endParaRPr lang="zh-CN" altLang="en-US" sz="2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578" name="Picture 4"/>
          <p:cNvPicPr>
            <a:picLocks noChangeAspect="1"/>
          </p:cNvPicPr>
          <p:nvPr/>
        </p:nvPicPr>
        <p:blipFill>
          <a:blip r:embed="rId1"/>
          <a:stretch>
            <a:fillRect/>
          </a:stretch>
        </p:blipFill>
        <p:spPr>
          <a:xfrm>
            <a:off x="0" y="260350"/>
            <a:ext cx="9144000" cy="6172200"/>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灯片编号占位符 6"/>
          <p:cNvSpPr txBox="1">
            <a:spLocks noGrp="1"/>
          </p:cNvSpPr>
          <p:nvPr>
            <p:ph type="sldNum" sz="quarter" idx="4"/>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fld>
            <a:endParaRPr lang="zh-CN" altLang="en-US" sz="1400" dirty="0"/>
          </a:p>
        </p:txBody>
      </p:sp>
      <p:sp>
        <p:nvSpPr>
          <p:cNvPr id="25603" name="Rectangle 2"/>
          <p:cNvSpPr>
            <a:spLocks noGrp="1"/>
          </p:cNvSpPr>
          <p:nvPr>
            <p:ph type="title"/>
          </p:nvPr>
        </p:nvSpPr>
        <p:spPr>
          <a:xfrm>
            <a:off x="457200" y="274638"/>
            <a:ext cx="8229600" cy="850900"/>
          </a:xfrm>
        </p:spPr>
        <p:txBody>
          <a:bodyPr vert="horz" wrap="square" lIns="91440" tIns="45720" rIns="91440" bIns="45720" anchor="ctr" anchorCtr="0"/>
          <a:p>
            <a:pPr eaLnBrk="1" hangingPunct="1"/>
            <a:r>
              <a:rPr lang="en-US" altLang="zh-CN" sz="2000" dirty="0">
                <a:solidFill>
                  <a:schemeClr val="tx1"/>
                </a:solidFill>
                <a:latin typeface="Times New Roman" panose="02020603050405020304" pitchFamily="18" charset="0"/>
              </a:rPr>
              <a:t> </a:t>
            </a:r>
            <a:r>
              <a:rPr lang="zh-CN" altLang="en-US" sz="2000" dirty="0">
                <a:solidFill>
                  <a:schemeClr val="tx1"/>
                </a:solidFill>
              </a:rPr>
              <a:t>（三） </a:t>
            </a:r>
            <a:r>
              <a:rPr lang="en-US" altLang="zh-CN" sz="2400" dirty="0">
                <a:solidFill>
                  <a:schemeClr val="tx1"/>
                </a:solidFill>
                <a:latin typeface="Times New Roman" panose="02020603050405020304" pitchFamily="18" charset="0"/>
              </a:rPr>
              <a:t>AD</a:t>
            </a:r>
            <a:r>
              <a:rPr lang="zh-CN" altLang="en-US" sz="2400" dirty="0">
                <a:solidFill>
                  <a:schemeClr val="tx1"/>
                </a:solidFill>
                <a:latin typeface="Times New Roman" panose="02020603050405020304" pitchFamily="18" charset="0"/>
              </a:rPr>
              <a:t>曲线的水平移动及其经济学意义</a:t>
            </a:r>
            <a:endParaRPr lang="en-US" altLang="zh-CN" sz="2400" dirty="0">
              <a:solidFill>
                <a:schemeClr val="tx1"/>
              </a:solidFill>
              <a:latin typeface="Times New Roman" panose="02020603050405020304" pitchFamily="18" charset="0"/>
            </a:endParaRPr>
          </a:p>
        </p:txBody>
      </p:sp>
      <p:sp>
        <p:nvSpPr>
          <p:cNvPr id="25604" name="Rectangle 3"/>
          <p:cNvSpPr>
            <a:spLocks noGrp="1"/>
          </p:cNvSpPr>
          <p:nvPr>
            <p:ph type="body" sz="half" idx="2"/>
          </p:nvPr>
        </p:nvSpPr>
        <p:spPr>
          <a:xfrm>
            <a:off x="323850" y="1125538"/>
            <a:ext cx="8135938" cy="1081087"/>
          </a:xfrm>
        </p:spPr>
        <p:txBody>
          <a:bodyPr vert="horz" wrap="square" lIns="91440" tIns="45720" rIns="91440" bIns="45720" anchor="t" anchorCtr="0"/>
          <a:p>
            <a:pPr eaLnBrk="1" hangingPunct="1">
              <a:lnSpc>
                <a:spcPct val="110000"/>
              </a:lnSpc>
              <a:buClrTx/>
              <a:buSzTx/>
              <a:buFontTx/>
              <a:buNone/>
            </a:pPr>
            <a:r>
              <a:rPr lang="zh-CN" altLang="en-US" sz="1700" dirty="0">
                <a:solidFill>
                  <a:schemeClr val="tx1"/>
                </a:solidFill>
                <a:latin typeface="Times New Roman" panose="02020603050405020304" pitchFamily="18" charset="0"/>
              </a:rPr>
              <a:t>              </a:t>
            </a:r>
            <a:r>
              <a:rPr lang="zh-CN" altLang="en-US" sz="1800" dirty="0">
                <a:solidFill>
                  <a:schemeClr val="tx1"/>
                </a:solidFill>
                <a:latin typeface="Times New Roman" panose="02020603050405020304" pitchFamily="18" charset="0"/>
              </a:rPr>
              <a:t>物价水平的变化使总需求量在总需求曲线上滑动。</a:t>
            </a:r>
            <a:r>
              <a:rPr lang="zh-CN" altLang="en-US" sz="1800" dirty="0">
                <a:solidFill>
                  <a:schemeClr val="tx1"/>
                </a:solidFill>
                <a:highlight>
                  <a:srgbClr val="FFFF00"/>
                </a:highlight>
                <a:latin typeface="Times New Roman" panose="02020603050405020304" pitchFamily="18" charset="0"/>
              </a:rPr>
              <a:t>如果物价水平不变，其他因素变化导致总产出的增加或减少，可以用</a:t>
            </a:r>
            <a:r>
              <a:rPr lang="en-US" altLang="zh-CN" sz="1800" dirty="0">
                <a:solidFill>
                  <a:schemeClr val="tx1"/>
                </a:solidFill>
                <a:highlight>
                  <a:srgbClr val="FFFF00"/>
                </a:highlight>
                <a:latin typeface="Times New Roman" panose="02020603050405020304" pitchFamily="18" charset="0"/>
              </a:rPr>
              <a:t>AD</a:t>
            </a:r>
            <a:r>
              <a:rPr lang="zh-CN" altLang="en-US" sz="1800" dirty="0">
                <a:solidFill>
                  <a:schemeClr val="tx1"/>
                </a:solidFill>
                <a:highlight>
                  <a:srgbClr val="FFFF00"/>
                </a:highlight>
                <a:latin typeface="Times New Roman" panose="02020603050405020304" pitchFamily="18" charset="0"/>
              </a:rPr>
              <a:t>曲线的水平移动</a:t>
            </a:r>
            <a:r>
              <a:rPr lang="zh-CN" altLang="en-US" sz="1800" dirty="0">
                <a:solidFill>
                  <a:schemeClr val="tx1"/>
                </a:solidFill>
                <a:latin typeface="Times New Roman" panose="02020603050405020304" pitchFamily="18" charset="0"/>
              </a:rPr>
              <a:t>来表示。总产出增加，</a:t>
            </a:r>
            <a:r>
              <a:rPr lang="en-US" altLang="zh-CN" sz="1800" dirty="0">
                <a:solidFill>
                  <a:schemeClr val="tx1"/>
                </a:solidFill>
                <a:latin typeface="Times New Roman" panose="02020603050405020304" pitchFamily="18" charset="0"/>
              </a:rPr>
              <a:t>AD</a:t>
            </a:r>
            <a:r>
              <a:rPr lang="zh-CN" altLang="en-US" sz="1800" dirty="0">
                <a:solidFill>
                  <a:schemeClr val="tx1"/>
                </a:solidFill>
                <a:latin typeface="Times New Roman" panose="02020603050405020304" pitchFamily="18" charset="0"/>
              </a:rPr>
              <a:t>曲线向右边平移；总产出减少，则</a:t>
            </a:r>
            <a:r>
              <a:rPr lang="en-US" altLang="zh-CN" sz="1800" dirty="0">
                <a:solidFill>
                  <a:schemeClr val="tx1"/>
                </a:solidFill>
                <a:latin typeface="Times New Roman" panose="02020603050405020304" pitchFamily="18" charset="0"/>
              </a:rPr>
              <a:t>AD</a:t>
            </a:r>
            <a:r>
              <a:rPr lang="zh-CN" altLang="en-US" sz="1800" dirty="0">
                <a:solidFill>
                  <a:schemeClr val="tx1"/>
                </a:solidFill>
                <a:latin typeface="Times New Roman" panose="02020603050405020304" pitchFamily="18" charset="0"/>
              </a:rPr>
              <a:t>曲线向左边平移： </a:t>
            </a:r>
            <a:endParaRPr lang="zh-CN" altLang="en-US" sz="1800" dirty="0">
              <a:solidFill>
                <a:schemeClr val="tx1"/>
              </a:solidFill>
              <a:latin typeface="Times New Roman" panose="02020603050405020304" pitchFamily="18" charset="0"/>
            </a:endParaRPr>
          </a:p>
        </p:txBody>
      </p:sp>
      <p:sp>
        <p:nvSpPr>
          <p:cNvPr id="25605" name="Line 19"/>
          <p:cNvSpPr/>
          <p:nvPr/>
        </p:nvSpPr>
        <p:spPr>
          <a:xfrm>
            <a:off x="2916238" y="2565400"/>
            <a:ext cx="0" cy="2449513"/>
          </a:xfrm>
          <a:prstGeom prst="line">
            <a:avLst/>
          </a:prstGeom>
          <a:ln w="12700" cap="flat" cmpd="sng">
            <a:solidFill>
              <a:schemeClr val="tx1"/>
            </a:solidFill>
            <a:prstDash val="solid"/>
            <a:headEnd type="triangle" w="sm" len="lg"/>
            <a:tailEnd type="none" w="med" len="med"/>
          </a:ln>
        </p:spPr>
      </p:sp>
      <p:sp>
        <p:nvSpPr>
          <p:cNvPr id="25606" name="Line 21"/>
          <p:cNvSpPr/>
          <p:nvPr/>
        </p:nvSpPr>
        <p:spPr>
          <a:xfrm>
            <a:off x="2916238" y="5014913"/>
            <a:ext cx="4176712" cy="0"/>
          </a:xfrm>
          <a:prstGeom prst="line">
            <a:avLst/>
          </a:prstGeom>
          <a:ln w="12700" cap="flat" cmpd="sng">
            <a:solidFill>
              <a:schemeClr val="tx1"/>
            </a:solidFill>
            <a:prstDash val="solid"/>
            <a:headEnd type="none" w="med" len="med"/>
            <a:tailEnd type="triangle" w="sm" len="lg"/>
          </a:ln>
        </p:spPr>
      </p:sp>
      <p:sp>
        <p:nvSpPr>
          <p:cNvPr id="25607" name="Line 30"/>
          <p:cNvSpPr/>
          <p:nvPr/>
        </p:nvSpPr>
        <p:spPr>
          <a:xfrm>
            <a:off x="3492500" y="2997200"/>
            <a:ext cx="1295400" cy="1728788"/>
          </a:xfrm>
          <a:prstGeom prst="line">
            <a:avLst/>
          </a:prstGeom>
          <a:ln w="19050" cap="flat" cmpd="sng">
            <a:solidFill>
              <a:srgbClr val="0000FF"/>
            </a:solidFill>
            <a:prstDash val="solid"/>
            <a:headEnd type="none" w="med" len="med"/>
            <a:tailEnd type="none" w="med" len="med"/>
          </a:ln>
        </p:spPr>
      </p:sp>
      <p:sp>
        <p:nvSpPr>
          <p:cNvPr id="25608" name="Line 31"/>
          <p:cNvSpPr/>
          <p:nvPr/>
        </p:nvSpPr>
        <p:spPr>
          <a:xfrm>
            <a:off x="4211638" y="2997200"/>
            <a:ext cx="1296987" cy="1728788"/>
          </a:xfrm>
          <a:prstGeom prst="line">
            <a:avLst/>
          </a:prstGeom>
          <a:ln w="19050" cap="flat" cmpd="sng">
            <a:solidFill>
              <a:srgbClr val="0000FF"/>
            </a:solidFill>
            <a:prstDash val="solid"/>
            <a:headEnd type="none" w="med" len="med"/>
            <a:tailEnd type="none" w="med" len="med"/>
          </a:ln>
        </p:spPr>
      </p:sp>
      <p:sp>
        <p:nvSpPr>
          <p:cNvPr id="25609" name="Line 32"/>
          <p:cNvSpPr/>
          <p:nvPr/>
        </p:nvSpPr>
        <p:spPr>
          <a:xfrm>
            <a:off x="4932363" y="2925763"/>
            <a:ext cx="1368425" cy="1800225"/>
          </a:xfrm>
          <a:prstGeom prst="line">
            <a:avLst/>
          </a:prstGeom>
          <a:ln w="19050" cap="flat" cmpd="sng">
            <a:solidFill>
              <a:srgbClr val="0000FF"/>
            </a:solidFill>
            <a:prstDash val="solid"/>
            <a:headEnd type="none" w="med" len="med"/>
            <a:tailEnd type="none" w="med" len="med"/>
          </a:ln>
        </p:spPr>
      </p:sp>
      <p:sp>
        <p:nvSpPr>
          <p:cNvPr id="25610" name="Line 33"/>
          <p:cNvSpPr/>
          <p:nvPr/>
        </p:nvSpPr>
        <p:spPr>
          <a:xfrm>
            <a:off x="2916238" y="3935413"/>
            <a:ext cx="2808287" cy="0"/>
          </a:xfrm>
          <a:prstGeom prst="line">
            <a:avLst/>
          </a:prstGeom>
          <a:ln w="9525" cap="flat" cmpd="sng">
            <a:solidFill>
              <a:srgbClr val="0000FF"/>
            </a:solidFill>
            <a:prstDash val="dash"/>
            <a:headEnd type="none" w="med" len="med"/>
            <a:tailEnd type="none" w="med" len="med"/>
          </a:ln>
        </p:spPr>
      </p:sp>
      <p:sp>
        <p:nvSpPr>
          <p:cNvPr id="25611" name="Line 34"/>
          <p:cNvSpPr/>
          <p:nvPr/>
        </p:nvSpPr>
        <p:spPr>
          <a:xfrm>
            <a:off x="4211638" y="3935413"/>
            <a:ext cx="0" cy="1079500"/>
          </a:xfrm>
          <a:prstGeom prst="line">
            <a:avLst/>
          </a:prstGeom>
          <a:ln w="9525" cap="flat" cmpd="sng">
            <a:solidFill>
              <a:srgbClr val="0000FF"/>
            </a:solidFill>
            <a:prstDash val="dash"/>
            <a:headEnd type="none" w="med" len="med"/>
            <a:tailEnd type="none" w="med" len="med"/>
          </a:ln>
        </p:spPr>
      </p:sp>
      <p:sp>
        <p:nvSpPr>
          <p:cNvPr id="25612" name="Line 35"/>
          <p:cNvSpPr/>
          <p:nvPr/>
        </p:nvSpPr>
        <p:spPr>
          <a:xfrm>
            <a:off x="4932363" y="3935413"/>
            <a:ext cx="0" cy="1079500"/>
          </a:xfrm>
          <a:prstGeom prst="line">
            <a:avLst/>
          </a:prstGeom>
          <a:ln w="9525" cap="flat" cmpd="sng">
            <a:solidFill>
              <a:srgbClr val="0000FF"/>
            </a:solidFill>
            <a:prstDash val="dash"/>
            <a:headEnd type="none" w="med" len="med"/>
            <a:tailEnd type="none" w="med" len="med"/>
          </a:ln>
        </p:spPr>
      </p:sp>
      <p:sp>
        <p:nvSpPr>
          <p:cNvPr id="25613" name="Line 36"/>
          <p:cNvSpPr/>
          <p:nvPr/>
        </p:nvSpPr>
        <p:spPr>
          <a:xfrm>
            <a:off x="5724525" y="3935413"/>
            <a:ext cx="0" cy="1079500"/>
          </a:xfrm>
          <a:prstGeom prst="line">
            <a:avLst/>
          </a:prstGeom>
          <a:ln w="9525" cap="flat" cmpd="sng">
            <a:solidFill>
              <a:srgbClr val="0000FF"/>
            </a:solidFill>
            <a:prstDash val="dash"/>
            <a:headEnd type="none" w="med" len="med"/>
            <a:tailEnd type="none" w="med" len="med"/>
          </a:ln>
        </p:spPr>
      </p:sp>
      <p:sp>
        <p:nvSpPr>
          <p:cNvPr id="25614" name="Text Box 37"/>
          <p:cNvSpPr txBox="1"/>
          <p:nvPr/>
        </p:nvSpPr>
        <p:spPr>
          <a:xfrm>
            <a:off x="3348038" y="2638425"/>
            <a:ext cx="2303462" cy="276225"/>
          </a:xfrm>
          <a:prstGeom prst="rect">
            <a:avLst/>
          </a:prstGeom>
          <a:noFill/>
          <a:ln w="9525">
            <a:noFill/>
          </a:ln>
        </p:spPr>
        <p:txBody>
          <a:bodyPr>
            <a:spAutoFit/>
          </a:bodyPr>
          <a:p>
            <a:pPr>
              <a:spcBef>
                <a:spcPct val="50000"/>
              </a:spcBef>
            </a:pPr>
            <a:r>
              <a:rPr lang="en-US" altLang="zh-CN" sz="1200" b="1" dirty="0">
                <a:latin typeface="Arial" panose="020B0604020202020204" pitchFamily="34" charset="0"/>
              </a:rPr>
              <a:t>AD</a:t>
            </a:r>
            <a:r>
              <a:rPr lang="en-US" altLang="zh-CN" sz="1200" b="1" baseline="-25000" dirty="0">
                <a:latin typeface="Arial" panose="020B0604020202020204" pitchFamily="34" charset="0"/>
              </a:rPr>
              <a:t>2              </a:t>
            </a:r>
            <a:r>
              <a:rPr lang="en-US" altLang="zh-CN" sz="1200" b="1" dirty="0">
                <a:latin typeface="Arial" panose="020B0604020202020204" pitchFamily="34" charset="0"/>
              </a:rPr>
              <a:t>AD</a:t>
            </a:r>
            <a:r>
              <a:rPr lang="en-US" altLang="zh-CN" sz="1200" b="1" baseline="-25000" dirty="0">
                <a:latin typeface="Arial" panose="020B0604020202020204" pitchFamily="34" charset="0"/>
              </a:rPr>
              <a:t>0</a:t>
            </a:r>
            <a:r>
              <a:rPr lang="en-US" altLang="zh-CN" sz="1200" b="1" dirty="0">
                <a:latin typeface="Arial" panose="020B0604020202020204" pitchFamily="34" charset="0"/>
              </a:rPr>
              <a:t>             AD</a:t>
            </a:r>
            <a:r>
              <a:rPr lang="en-US" altLang="zh-CN" sz="1200" b="1" baseline="-25000" dirty="0">
                <a:latin typeface="Arial" panose="020B0604020202020204" pitchFamily="34" charset="0"/>
              </a:rPr>
              <a:t>1</a:t>
            </a:r>
            <a:endParaRPr lang="en-US" altLang="zh-CN" sz="1200" b="1" dirty="0">
              <a:latin typeface="Arial" panose="020B0604020202020204" pitchFamily="34" charset="0"/>
            </a:endParaRPr>
          </a:p>
        </p:txBody>
      </p:sp>
      <p:sp>
        <p:nvSpPr>
          <p:cNvPr id="25615" name="Text Box 38"/>
          <p:cNvSpPr txBox="1"/>
          <p:nvPr/>
        </p:nvSpPr>
        <p:spPr>
          <a:xfrm>
            <a:off x="2484438" y="2492375"/>
            <a:ext cx="452437" cy="2122488"/>
          </a:xfrm>
          <a:prstGeom prst="rect">
            <a:avLst/>
          </a:prstGeom>
          <a:noFill/>
          <a:ln w="9525">
            <a:noFill/>
          </a:ln>
        </p:spPr>
        <p:txBody>
          <a:bodyPr>
            <a:spAutoFit/>
          </a:bodyPr>
          <a:p>
            <a:r>
              <a:rPr lang="en-US" altLang="zh-CN" sz="1400" b="1" i="1" dirty="0">
                <a:latin typeface="Arial" panose="020B0604020202020204" pitchFamily="34" charset="0"/>
              </a:rPr>
              <a:t>  P</a:t>
            </a:r>
            <a:endParaRPr lang="en-US" altLang="zh-CN" sz="1400" b="1" i="1" dirty="0">
              <a:latin typeface="Arial" panose="020B0604020202020204" pitchFamily="34" charset="0"/>
            </a:endParaRPr>
          </a:p>
          <a:p>
            <a:endParaRPr lang="en-US" altLang="zh-CN" sz="1400" b="1" i="1" dirty="0">
              <a:latin typeface="Arial" panose="020B0604020202020204" pitchFamily="34" charset="0"/>
            </a:endParaRPr>
          </a:p>
          <a:p>
            <a:endParaRPr lang="en-US" altLang="zh-CN" sz="1400" b="1" i="1" dirty="0">
              <a:latin typeface="Arial" panose="020B0604020202020204" pitchFamily="34" charset="0"/>
            </a:endParaRPr>
          </a:p>
          <a:p>
            <a:endParaRPr lang="en-US" altLang="zh-CN" sz="1400" b="1" i="1" dirty="0">
              <a:latin typeface="Arial" panose="020B0604020202020204" pitchFamily="34" charset="0"/>
            </a:endParaRPr>
          </a:p>
          <a:p>
            <a:r>
              <a:rPr lang="en-US" altLang="zh-CN" sz="1400" b="1" i="1" dirty="0">
                <a:latin typeface="Arial" panose="020B0604020202020204" pitchFamily="34" charset="0"/>
              </a:rPr>
              <a:t>  </a:t>
            </a:r>
            <a:r>
              <a:rPr lang="en-US" altLang="zh-CN" sz="1200" b="1" i="1" dirty="0">
                <a:latin typeface="Arial" panose="020B0604020202020204" pitchFamily="34" charset="0"/>
              </a:rPr>
              <a:t>P</a:t>
            </a:r>
            <a:r>
              <a:rPr lang="en-US" altLang="zh-CN" sz="1200" b="1" i="1" baseline="-25000" dirty="0">
                <a:latin typeface="Arial" panose="020B0604020202020204" pitchFamily="34" charset="0"/>
              </a:rPr>
              <a:t>0</a:t>
            </a:r>
            <a:endParaRPr lang="en-US" altLang="zh-CN" sz="1200" b="1" i="1" baseline="-25000" dirty="0">
              <a:latin typeface="Arial" panose="020B0604020202020204" pitchFamily="34" charset="0"/>
            </a:endParaRPr>
          </a:p>
          <a:p>
            <a:endParaRPr lang="en-US" altLang="zh-CN" sz="1200" b="1" i="1" baseline="-25000" dirty="0">
              <a:latin typeface="Arial" panose="020B0604020202020204" pitchFamily="34" charset="0"/>
            </a:endParaRPr>
          </a:p>
          <a:p>
            <a:endParaRPr lang="en-US" altLang="zh-CN" sz="1200" b="1" i="1" baseline="-25000" dirty="0">
              <a:latin typeface="Arial" panose="020B0604020202020204" pitchFamily="34" charset="0"/>
            </a:endParaRPr>
          </a:p>
          <a:p>
            <a:endParaRPr lang="en-US" altLang="zh-CN" sz="1200" b="1" i="1" baseline="-25000" dirty="0">
              <a:latin typeface="Arial" panose="020B0604020202020204" pitchFamily="34" charset="0"/>
            </a:endParaRPr>
          </a:p>
          <a:p>
            <a:endParaRPr lang="en-US" altLang="zh-CN" sz="1200" b="1" i="1" baseline="-25000" dirty="0">
              <a:latin typeface="Arial" panose="020B0604020202020204" pitchFamily="34" charset="0"/>
            </a:endParaRPr>
          </a:p>
          <a:p>
            <a:endParaRPr lang="en-US" altLang="zh-CN" sz="1200" b="1" i="1" baseline="-25000" dirty="0">
              <a:latin typeface="Arial" panose="020B0604020202020204" pitchFamily="34" charset="0"/>
            </a:endParaRPr>
          </a:p>
          <a:p>
            <a:endParaRPr lang="en-US" altLang="zh-CN" sz="1200" b="1" i="1" baseline="-25000" dirty="0">
              <a:latin typeface="Arial" panose="020B0604020202020204" pitchFamily="34" charset="0"/>
            </a:endParaRPr>
          </a:p>
          <a:p>
            <a:r>
              <a:rPr lang="en-US" altLang="zh-CN" sz="1200" b="1" i="1" baseline="-25000" dirty="0">
                <a:latin typeface="Arial" panose="020B0604020202020204" pitchFamily="34" charset="0"/>
              </a:rPr>
              <a:t>    </a:t>
            </a:r>
            <a:r>
              <a:rPr lang="en-US" altLang="zh-CN" sz="1400" b="1" i="1" dirty="0">
                <a:latin typeface="Arial" panose="020B0604020202020204" pitchFamily="34" charset="0"/>
              </a:rPr>
              <a:t>0</a:t>
            </a:r>
            <a:endParaRPr lang="en-US" altLang="zh-CN" sz="1400" b="1" i="1" dirty="0">
              <a:latin typeface="Arial" panose="020B0604020202020204" pitchFamily="34" charset="0"/>
            </a:endParaRPr>
          </a:p>
        </p:txBody>
      </p:sp>
      <p:sp>
        <p:nvSpPr>
          <p:cNvPr id="25616" name="Text Box 39"/>
          <p:cNvSpPr txBox="1"/>
          <p:nvPr/>
        </p:nvSpPr>
        <p:spPr>
          <a:xfrm>
            <a:off x="2916238" y="5076825"/>
            <a:ext cx="3671887" cy="277813"/>
          </a:xfrm>
          <a:prstGeom prst="rect">
            <a:avLst/>
          </a:prstGeom>
          <a:noFill/>
          <a:ln w="9525">
            <a:noFill/>
          </a:ln>
        </p:spPr>
        <p:txBody>
          <a:bodyPr>
            <a:spAutoFit/>
          </a:bodyPr>
          <a:p>
            <a:pPr>
              <a:spcBef>
                <a:spcPct val="50000"/>
              </a:spcBef>
            </a:pPr>
            <a:r>
              <a:rPr lang="zh-CN" altLang="en-US" sz="1200" dirty="0">
                <a:latin typeface="Arial" panose="020B0604020202020204" pitchFamily="34" charset="0"/>
              </a:rPr>
              <a:t>                          </a:t>
            </a:r>
            <a:r>
              <a:rPr lang="en-US" altLang="zh-CN" sz="1200" b="1" i="1" dirty="0">
                <a:latin typeface="Arial" panose="020B0604020202020204" pitchFamily="34" charset="0"/>
              </a:rPr>
              <a:t>Y</a:t>
            </a:r>
            <a:r>
              <a:rPr lang="en-US" altLang="zh-CN" sz="1200" b="1" i="1" baseline="-25000" dirty="0">
                <a:latin typeface="Arial" panose="020B0604020202020204" pitchFamily="34" charset="0"/>
              </a:rPr>
              <a:t>2                    </a:t>
            </a:r>
            <a:r>
              <a:rPr lang="en-US" altLang="zh-CN" sz="1200" b="1" i="1" dirty="0">
                <a:latin typeface="Arial" panose="020B0604020202020204" pitchFamily="34" charset="0"/>
              </a:rPr>
              <a:t>Y</a:t>
            </a:r>
            <a:r>
              <a:rPr lang="en-US" altLang="zh-CN" sz="1200" b="1" i="1" baseline="-25000" dirty="0">
                <a:latin typeface="Arial" panose="020B0604020202020204" pitchFamily="34" charset="0"/>
              </a:rPr>
              <a:t>0                       </a:t>
            </a:r>
            <a:r>
              <a:rPr lang="en-US" altLang="zh-CN" sz="1200" b="1" i="1" dirty="0">
                <a:latin typeface="Arial" panose="020B0604020202020204" pitchFamily="34" charset="0"/>
              </a:rPr>
              <a:t>Y</a:t>
            </a:r>
            <a:r>
              <a:rPr lang="en-US" altLang="zh-CN" sz="1200" b="1" i="1" baseline="-25000" dirty="0">
                <a:latin typeface="Arial" panose="020B0604020202020204" pitchFamily="34" charset="0"/>
              </a:rPr>
              <a:t>1</a:t>
            </a:r>
            <a:r>
              <a:rPr lang="en-US" altLang="zh-CN" sz="1200" b="1" i="1" dirty="0">
                <a:latin typeface="Arial" panose="020B0604020202020204" pitchFamily="34" charset="0"/>
              </a:rPr>
              <a:t>                                  </a:t>
            </a:r>
            <a:endParaRPr lang="en-US" altLang="zh-CN" sz="1200" dirty="0">
              <a:latin typeface="Arial" panose="020B0604020202020204" pitchFamily="34" charset="0"/>
            </a:endParaRPr>
          </a:p>
        </p:txBody>
      </p:sp>
      <p:sp>
        <p:nvSpPr>
          <p:cNvPr id="25617" name="Text Box 40"/>
          <p:cNvSpPr txBox="1"/>
          <p:nvPr/>
        </p:nvSpPr>
        <p:spPr>
          <a:xfrm>
            <a:off x="7072313" y="4967288"/>
            <a:ext cx="379412" cy="307975"/>
          </a:xfrm>
          <a:prstGeom prst="rect">
            <a:avLst/>
          </a:prstGeom>
          <a:noFill/>
          <a:ln w="9525">
            <a:noFill/>
          </a:ln>
        </p:spPr>
        <p:txBody>
          <a:bodyPr>
            <a:spAutoFit/>
          </a:bodyPr>
          <a:p>
            <a:r>
              <a:rPr lang="en-US" altLang="zh-CN" sz="1400" b="1" i="1" dirty="0">
                <a:latin typeface="Arial" panose="020B0604020202020204" pitchFamily="34" charset="0"/>
              </a:rPr>
              <a:t>Y</a:t>
            </a:r>
            <a:endParaRPr lang="en-US" altLang="zh-CN" sz="1400" b="1" i="1" dirty="0">
              <a:latin typeface="Arial" panose="020B0604020202020204" pitchFamily="34"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标题 1"/>
          <p:cNvSpPr>
            <a:spLocks noGrp="1"/>
          </p:cNvSpPr>
          <p:nvPr>
            <p:ph type="title"/>
          </p:nvPr>
        </p:nvSpPr>
        <p:spPr>
          <a:xfrm>
            <a:off x="250825" y="452438"/>
            <a:ext cx="8374063" cy="912812"/>
          </a:xfrm>
        </p:spPr>
        <p:txBody>
          <a:bodyPr vert="horz" wrap="square" lIns="91440" tIns="45720" rIns="91440" bIns="45720" anchor="ctr" anchorCtr="0"/>
          <a:p>
            <a:r>
              <a:rPr lang="zh-CN" altLang="en-US" dirty="0"/>
              <a:t>第十二章  国民收入的决定：</a:t>
            </a:r>
            <a:r>
              <a:rPr lang="en-US" altLang="zh-CN" dirty="0"/>
              <a:t>AD</a:t>
            </a:r>
            <a:r>
              <a:rPr lang="zh-CN" altLang="en-US" dirty="0">
                <a:solidFill>
                  <a:schemeClr val="tx1"/>
                </a:solidFill>
              </a:rPr>
              <a:t>▬</a:t>
            </a:r>
            <a:r>
              <a:rPr lang="en-US" altLang="zh-CN" dirty="0">
                <a:solidFill>
                  <a:schemeClr val="tx1"/>
                </a:solidFill>
              </a:rPr>
              <a:t>AS</a:t>
            </a:r>
            <a:r>
              <a:rPr lang="zh-CN" altLang="en-US" dirty="0">
                <a:solidFill>
                  <a:schemeClr val="tx1"/>
                </a:solidFill>
              </a:rPr>
              <a:t>模型</a:t>
            </a:r>
            <a:endParaRPr lang="zh-CN" altLang="en-US" dirty="0"/>
          </a:p>
        </p:txBody>
      </p:sp>
      <p:sp>
        <p:nvSpPr>
          <p:cNvPr id="9219" name="内容占位符 2"/>
          <p:cNvSpPr>
            <a:spLocks noGrp="1"/>
          </p:cNvSpPr>
          <p:nvPr>
            <p:ph idx="1"/>
          </p:nvPr>
        </p:nvSpPr>
        <p:spPr>
          <a:xfrm>
            <a:off x="323850" y="1509713"/>
            <a:ext cx="8569325" cy="4879975"/>
          </a:xfrm>
        </p:spPr>
        <p:txBody>
          <a:bodyPr vert="horz" wrap="square" lIns="91440" tIns="45720" rIns="91440" bIns="45720" anchor="t" anchorCtr="0"/>
          <a:p>
            <a:pPr>
              <a:lnSpc>
                <a:spcPct val="150000"/>
              </a:lnSpc>
              <a:buNone/>
            </a:pPr>
            <a:r>
              <a:rPr lang="zh-CN" altLang="en-US" sz="2800" dirty="0">
                <a:solidFill>
                  <a:schemeClr val="tx1"/>
                </a:solidFill>
              </a:rPr>
              <a:t>第一节   </a:t>
            </a:r>
            <a:r>
              <a:rPr lang="en-US" altLang="zh-CN" sz="2800" b="0" dirty="0">
                <a:solidFill>
                  <a:schemeClr val="tx1"/>
                </a:solidFill>
              </a:rPr>
              <a:t>AD</a:t>
            </a:r>
            <a:r>
              <a:rPr lang="zh-CN" altLang="en-US" sz="2800" dirty="0">
                <a:solidFill>
                  <a:schemeClr val="tx1"/>
                </a:solidFill>
              </a:rPr>
              <a:t>曲线及其变动</a:t>
            </a:r>
            <a:endParaRPr lang="en-US" altLang="zh-CN" sz="2800" dirty="0">
              <a:solidFill>
                <a:schemeClr val="tx1"/>
              </a:solidFill>
            </a:endParaRPr>
          </a:p>
          <a:p>
            <a:pPr>
              <a:lnSpc>
                <a:spcPct val="150000"/>
              </a:lnSpc>
              <a:buNone/>
            </a:pPr>
            <a:r>
              <a:rPr lang="zh-CN" altLang="en-US" sz="2800" dirty="0">
                <a:solidFill>
                  <a:schemeClr val="tx1"/>
                </a:solidFill>
              </a:rPr>
              <a:t>第二节   </a:t>
            </a:r>
            <a:r>
              <a:rPr lang="en-US" altLang="zh-CN" sz="2800" b="0" dirty="0">
                <a:solidFill>
                  <a:schemeClr val="tx1"/>
                </a:solidFill>
              </a:rPr>
              <a:t>AS</a:t>
            </a:r>
            <a:r>
              <a:rPr lang="zh-CN" altLang="en-US" sz="2800" dirty="0">
                <a:solidFill>
                  <a:schemeClr val="tx1"/>
                </a:solidFill>
              </a:rPr>
              <a:t>曲线及其变动</a:t>
            </a:r>
            <a:endParaRPr lang="en-US" altLang="zh-CN" sz="2800" dirty="0">
              <a:solidFill>
                <a:schemeClr val="tx1"/>
              </a:solidFill>
            </a:endParaRPr>
          </a:p>
          <a:p>
            <a:pPr>
              <a:lnSpc>
                <a:spcPct val="150000"/>
              </a:lnSpc>
              <a:buNone/>
            </a:pPr>
            <a:r>
              <a:rPr lang="zh-CN" altLang="en-US" sz="2800" dirty="0">
                <a:solidFill>
                  <a:schemeClr val="tx1"/>
                </a:solidFill>
              </a:rPr>
              <a:t>第三节   </a:t>
            </a:r>
            <a:r>
              <a:rPr lang="en-US" altLang="zh-CN" sz="2800" b="0" dirty="0">
                <a:solidFill>
                  <a:schemeClr val="tx1"/>
                </a:solidFill>
              </a:rPr>
              <a:t>AD</a:t>
            </a:r>
            <a:r>
              <a:rPr lang="zh-CN" altLang="en-US" sz="2800" b="0" dirty="0">
                <a:solidFill>
                  <a:schemeClr val="tx1"/>
                </a:solidFill>
              </a:rPr>
              <a:t>▬</a:t>
            </a:r>
            <a:r>
              <a:rPr lang="en-US" altLang="zh-CN" sz="2800" b="0" dirty="0">
                <a:solidFill>
                  <a:schemeClr val="tx1"/>
                </a:solidFill>
              </a:rPr>
              <a:t>AS</a:t>
            </a:r>
            <a:r>
              <a:rPr lang="zh-CN" altLang="en-US" sz="2800" dirty="0">
                <a:solidFill>
                  <a:schemeClr val="tx1"/>
                </a:solidFill>
              </a:rPr>
              <a:t>模型</a:t>
            </a:r>
            <a:endParaRPr lang="en-US" altLang="zh-CN" sz="2800" dirty="0">
              <a:solidFill>
                <a:schemeClr val="tx1"/>
              </a:solidFill>
            </a:endParaRPr>
          </a:p>
          <a:p>
            <a:pPr>
              <a:lnSpc>
                <a:spcPct val="150000"/>
              </a:lnSpc>
              <a:buNone/>
            </a:pPr>
            <a:r>
              <a:rPr lang="zh-CN" altLang="en-US" sz="2800" dirty="0">
                <a:solidFill>
                  <a:schemeClr val="tx1"/>
                </a:solidFill>
              </a:rPr>
              <a:t>第四节   </a:t>
            </a:r>
            <a:r>
              <a:rPr lang="en-US" altLang="zh-CN" sz="2800" b="0" dirty="0">
                <a:solidFill>
                  <a:schemeClr val="tx1"/>
                </a:solidFill>
              </a:rPr>
              <a:t>AD</a:t>
            </a:r>
            <a:r>
              <a:rPr lang="zh-CN" altLang="en-US" sz="2800" b="0" dirty="0">
                <a:solidFill>
                  <a:schemeClr val="tx1"/>
                </a:solidFill>
              </a:rPr>
              <a:t>▬</a:t>
            </a:r>
            <a:r>
              <a:rPr lang="en-US" altLang="zh-CN" sz="2800" b="0" dirty="0">
                <a:solidFill>
                  <a:schemeClr val="tx1"/>
                </a:solidFill>
              </a:rPr>
              <a:t>AS</a:t>
            </a:r>
            <a:r>
              <a:rPr lang="zh-CN" altLang="en-US" sz="2800" dirty="0">
                <a:solidFill>
                  <a:schemeClr val="tx1"/>
                </a:solidFill>
              </a:rPr>
              <a:t>模型对外来冲击的反应</a:t>
            </a:r>
            <a:endParaRPr lang="en-US" altLang="zh-CN" sz="2800" dirty="0">
              <a:solidFill>
                <a:schemeClr val="tx1"/>
              </a:solidFill>
            </a:endParaRPr>
          </a:p>
          <a:p>
            <a:pPr>
              <a:lnSpc>
                <a:spcPct val="150000"/>
              </a:lnSpc>
              <a:buNone/>
            </a:pPr>
            <a:r>
              <a:rPr lang="zh-CN" altLang="en-US" sz="2800" dirty="0">
                <a:solidFill>
                  <a:schemeClr val="tx1"/>
                </a:solidFill>
              </a:rPr>
              <a:t>第五节   本章评析</a:t>
            </a:r>
            <a:endParaRPr lang="en-US" altLang="zh-CN" sz="2800"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内容占位符 2"/>
          <p:cNvSpPr>
            <a:spLocks noGrp="1"/>
          </p:cNvSpPr>
          <p:nvPr>
            <p:ph idx="1"/>
          </p:nvPr>
        </p:nvSpPr>
        <p:spPr>
          <a:xfrm>
            <a:off x="179388" y="547688"/>
            <a:ext cx="8785225" cy="5564187"/>
          </a:xfrm>
        </p:spPr>
        <p:txBody>
          <a:bodyPr vert="horz" wrap="square" lIns="91440" tIns="45720" rIns="91440" bIns="45720" anchor="t" anchorCtr="0"/>
          <a:p>
            <a:pPr>
              <a:lnSpc>
                <a:spcPct val="150000"/>
              </a:lnSpc>
              <a:buNone/>
            </a:pPr>
            <a:r>
              <a:rPr lang="zh-CN" altLang="en-US" sz="2400" b="0" dirty="0">
                <a:solidFill>
                  <a:schemeClr val="tx1"/>
                </a:solidFill>
              </a:rPr>
              <a:t>         实际上，影响需求的任何因素的变动，都会影响总需求曲线。比如，消费、投资、政府支出、出口、</a:t>
            </a:r>
            <a:r>
              <a:rPr lang="zh-CN" altLang="en-US" sz="2400" b="0" dirty="0">
                <a:solidFill>
                  <a:srgbClr val="FF0000"/>
                </a:solidFill>
              </a:rPr>
              <a:t>进口</a:t>
            </a:r>
            <a:r>
              <a:rPr lang="zh-CN" altLang="en-US" sz="2400" b="0" dirty="0">
                <a:solidFill>
                  <a:schemeClr val="tx1"/>
                </a:solidFill>
              </a:rPr>
              <a:t>、</a:t>
            </a:r>
            <a:r>
              <a:rPr lang="zh-CN" altLang="en-US" sz="2400" b="0" dirty="0">
                <a:solidFill>
                  <a:srgbClr val="FF0000"/>
                </a:solidFill>
              </a:rPr>
              <a:t>税收额</a:t>
            </a:r>
            <a:r>
              <a:rPr lang="zh-CN" altLang="en-US" sz="2400" b="0" dirty="0">
                <a:solidFill>
                  <a:schemeClr val="tx1"/>
                </a:solidFill>
              </a:rPr>
              <a:t>、税率、名义货币供给量、实际货币需求等因素的自发变动。</a:t>
            </a:r>
            <a:endParaRPr lang="zh-CN" altLang="en-US" sz="2400" b="0" dirty="0">
              <a:solidFill>
                <a:schemeClr val="tx1"/>
              </a:solidFill>
            </a:endParaRPr>
          </a:p>
          <a:p>
            <a:pPr>
              <a:lnSpc>
                <a:spcPct val="150000"/>
              </a:lnSpc>
              <a:buNone/>
            </a:pPr>
            <a:r>
              <a:rPr lang="zh-CN" altLang="en-US" sz="2400" b="0" dirty="0">
                <a:solidFill>
                  <a:schemeClr val="tx1"/>
                </a:solidFill>
              </a:rPr>
              <a:t>         消费、投资、政府支出、出口、名义货币供给量的自发变动，引起总需求曲线同方向变动。</a:t>
            </a:r>
            <a:endParaRPr lang="en-US" altLang="zh-CN" sz="2400" b="0" dirty="0">
              <a:solidFill>
                <a:schemeClr val="tx1"/>
              </a:solidFill>
            </a:endParaRPr>
          </a:p>
          <a:p>
            <a:pPr>
              <a:lnSpc>
                <a:spcPct val="150000"/>
              </a:lnSpc>
              <a:buNone/>
            </a:pPr>
            <a:r>
              <a:rPr lang="zh-CN" altLang="en-US" sz="2400" b="0" dirty="0">
                <a:solidFill>
                  <a:schemeClr val="tx1"/>
                </a:solidFill>
              </a:rPr>
              <a:t>         进口、税收额、税率、实际货币需求等因素的自发变动，引起总需求曲线反方向变动。</a:t>
            </a:r>
            <a:endParaRPr lang="en-US" altLang="zh-CN" sz="2400" b="0"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灯片编号占位符 6"/>
          <p:cNvSpPr txBox="1">
            <a:spLocks noGrp="1"/>
          </p:cNvSpPr>
          <p:nvPr>
            <p:ph type="sldNum" sz="quarter" idx="4"/>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fld>
            <a:endParaRPr lang="zh-CN" altLang="en-US" sz="1400" dirty="0"/>
          </a:p>
        </p:txBody>
      </p:sp>
      <p:sp>
        <p:nvSpPr>
          <p:cNvPr id="27651" name="Rectangle 2"/>
          <p:cNvSpPr>
            <a:spLocks noGrp="1"/>
          </p:cNvSpPr>
          <p:nvPr>
            <p:ph type="title"/>
          </p:nvPr>
        </p:nvSpPr>
        <p:spPr>
          <a:xfrm>
            <a:off x="457200" y="274638"/>
            <a:ext cx="8147050" cy="777875"/>
          </a:xfrm>
        </p:spPr>
        <p:txBody>
          <a:bodyPr vert="horz" wrap="square" lIns="91440" tIns="45720" rIns="91440" bIns="45720" anchor="ctr" anchorCtr="0"/>
          <a:p>
            <a:pPr eaLnBrk="1" hangingPunct="1"/>
            <a:r>
              <a:rPr lang="zh-CN" altLang="en-US" sz="2000" dirty="0">
                <a:solidFill>
                  <a:schemeClr val="tx1"/>
                </a:solidFill>
                <a:latin typeface="Times New Roman" panose="02020603050405020304" pitchFamily="18" charset="0"/>
              </a:rPr>
              <a:t> </a:t>
            </a:r>
            <a:r>
              <a:rPr lang="zh-CN" altLang="en-US" sz="2000" dirty="0">
                <a:solidFill>
                  <a:schemeClr val="tx1"/>
                </a:solidFill>
              </a:rPr>
              <a:t>（四） </a:t>
            </a:r>
            <a:r>
              <a:rPr lang="en-US" altLang="zh-CN" sz="2000" dirty="0">
                <a:solidFill>
                  <a:schemeClr val="tx1"/>
                </a:solidFill>
                <a:latin typeface="Times New Roman" panose="02020603050405020304" pitchFamily="18" charset="0"/>
              </a:rPr>
              <a:t>AD</a:t>
            </a:r>
            <a:r>
              <a:rPr lang="zh-CN" altLang="en-US" sz="2000" dirty="0">
                <a:solidFill>
                  <a:schemeClr val="tx1"/>
                </a:solidFill>
                <a:latin typeface="Times New Roman" panose="02020603050405020304" pitchFamily="18" charset="0"/>
              </a:rPr>
              <a:t>曲线的斜率及其经济含义</a:t>
            </a:r>
            <a:endParaRPr lang="zh-CN" altLang="en-US" sz="2000" dirty="0">
              <a:solidFill>
                <a:schemeClr val="tx1"/>
              </a:solidFill>
              <a:latin typeface="Times New Roman" panose="02020603050405020304" pitchFamily="18" charset="0"/>
            </a:endParaRPr>
          </a:p>
        </p:txBody>
      </p:sp>
      <p:sp>
        <p:nvSpPr>
          <p:cNvPr id="27652" name="Rectangle 3"/>
          <p:cNvSpPr>
            <a:spLocks noGrp="1"/>
          </p:cNvSpPr>
          <p:nvPr>
            <p:ph type="body" sz="half" idx="1"/>
          </p:nvPr>
        </p:nvSpPr>
        <p:spPr>
          <a:xfrm>
            <a:off x="107950" y="836613"/>
            <a:ext cx="8612188" cy="2376487"/>
          </a:xfrm>
        </p:spPr>
        <p:txBody>
          <a:bodyPr vert="horz" wrap="square" lIns="91440" tIns="45720" rIns="91440" bIns="45720" anchor="t" anchorCtr="0"/>
          <a:p>
            <a:pPr eaLnBrk="1" hangingPunct="1">
              <a:lnSpc>
                <a:spcPct val="110000"/>
              </a:lnSpc>
              <a:buClrTx/>
              <a:buSzTx/>
              <a:buFontTx/>
              <a:buNone/>
            </a:pPr>
            <a:r>
              <a:rPr lang="zh-CN" altLang="en-US" sz="1800" dirty="0">
                <a:solidFill>
                  <a:schemeClr val="tx1"/>
                </a:solidFill>
                <a:latin typeface="Times New Roman" panose="02020603050405020304" pitchFamily="18" charset="0"/>
              </a:rPr>
              <a:t>               如果</a:t>
            </a:r>
            <a:r>
              <a:rPr lang="en-US" altLang="zh-CN" sz="1800" dirty="0">
                <a:solidFill>
                  <a:schemeClr val="tx1"/>
                </a:solidFill>
                <a:latin typeface="Times New Roman" panose="02020603050405020304" pitchFamily="18" charset="0"/>
              </a:rPr>
              <a:t>AD</a:t>
            </a:r>
            <a:r>
              <a:rPr lang="zh-CN" altLang="en-US" sz="1800" dirty="0">
                <a:solidFill>
                  <a:schemeClr val="tx1"/>
                </a:solidFill>
                <a:latin typeface="Times New Roman" panose="02020603050405020304" pitchFamily="18" charset="0"/>
              </a:rPr>
              <a:t>曲线在坐标系中作旋转式移动，则意味作</a:t>
            </a:r>
            <a:r>
              <a:rPr lang="en-US" altLang="zh-CN" sz="1800" dirty="0">
                <a:solidFill>
                  <a:schemeClr val="tx1"/>
                </a:solidFill>
                <a:latin typeface="Times New Roman" panose="02020603050405020304" pitchFamily="18" charset="0"/>
              </a:rPr>
              <a:t>AD</a:t>
            </a:r>
            <a:r>
              <a:rPr lang="zh-CN" altLang="en-US" sz="1800" dirty="0">
                <a:solidFill>
                  <a:schemeClr val="tx1"/>
                </a:solidFill>
                <a:latin typeface="Times New Roman" panose="02020603050405020304" pitchFamily="18" charset="0"/>
              </a:rPr>
              <a:t>曲线斜率的变动。下图中</a:t>
            </a:r>
            <a:r>
              <a:rPr lang="en-US" altLang="zh-CN" sz="1800" dirty="0">
                <a:solidFill>
                  <a:schemeClr val="tx1"/>
                </a:solidFill>
                <a:latin typeface="Times New Roman" panose="02020603050405020304" pitchFamily="18" charset="0"/>
              </a:rPr>
              <a:t>AD</a:t>
            </a:r>
            <a:r>
              <a:rPr lang="en-US" altLang="zh-CN" sz="1800" baseline="-25000" dirty="0">
                <a:solidFill>
                  <a:schemeClr val="tx1"/>
                </a:solidFill>
                <a:latin typeface="Times New Roman" panose="02020603050405020304" pitchFamily="18" charset="0"/>
              </a:rPr>
              <a:t>0</a:t>
            </a:r>
            <a:r>
              <a:rPr lang="zh-CN" altLang="en-US" sz="1800" dirty="0">
                <a:solidFill>
                  <a:schemeClr val="tx1"/>
                </a:solidFill>
                <a:latin typeface="Times New Roman" panose="02020603050405020304" pitchFamily="18" charset="0"/>
              </a:rPr>
              <a:t>顺时针方向旋转所产生的</a:t>
            </a:r>
            <a:r>
              <a:rPr lang="en-US" altLang="zh-CN" sz="1800" dirty="0">
                <a:solidFill>
                  <a:schemeClr val="tx1"/>
                </a:solidFill>
                <a:latin typeface="Times New Roman" panose="02020603050405020304" pitchFamily="18" charset="0"/>
              </a:rPr>
              <a:t>AD</a:t>
            </a:r>
            <a:r>
              <a:rPr lang="en-US" altLang="zh-CN" sz="1800" baseline="-25000" dirty="0">
                <a:solidFill>
                  <a:schemeClr val="tx1"/>
                </a:solidFill>
                <a:latin typeface="Times New Roman" panose="02020603050405020304" pitchFamily="18" charset="0"/>
              </a:rPr>
              <a:t>1</a:t>
            </a:r>
            <a:r>
              <a:rPr lang="zh-CN" altLang="en-US" sz="1800" dirty="0">
                <a:solidFill>
                  <a:schemeClr val="tx1"/>
                </a:solidFill>
                <a:latin typeface="Times New Roman" panose="02020603050405020304" pitchFamily="18" charset="0"/>
              </a:rPr>
              <a:t>，其斜率大于</a:t>
            </a:r>
            <a:r>
              <a:rPr lang="en-US" altLang="zh-CN" sz="1800" dirty="0">
                <a:solidFill>
                  <a:schemeClr val="tx1"/>
                </a:solidFill>
                <a:latin typeface="Times New Roman" panose="02020603050405020304" pitchFamily="18" charset="0"/>
              </a:rPr>
              <a:t>AD</a:t>
            </a:r>
            <a:r>
              <a:rPr lang="en-US" altLang="zh-CN" sz="1800" baseline="-25000" dirty="0">
                <a:solidFill>
                  <a:schemeClr val="tx1"/>
                </a:solidFill>
                <a:latin typeface="Times New Roman" panose="02020603050405020304" pitchFamily="18" charset="0"/>
              </a:rPr>
              <a:t>0</a:t>
            </a:r>
            <a:r>
              <a:rPr lang="zh-CN" altLang="en-US" sz="1800" dirty="0">
                <a:solidFill>
                  <a:schemeClr val="tx1"/>
                </a:solidFill>
                <a:latin typeface="Times New Roman" panose="02020603050405020304" pitchFamily="18" charset="0"/>
              </a:rPr>
              <a:t>；逆时针方向旋转所产生的</a:t>
            </a:r>
            <a:r>
              <a:rPr lang="en-US" altLang="zh-CN" sz="1800" dirty="0">
                <a:solidFill>
                  <a:schemeClr val="tx1"/>
                </a:solidFill>
                <a:latin typeface="Times New Roman" panose="02020603050405020304" pitchFamily="18" charset="0"/>
              </a:rPr>
              <a:t>AD</a:t>
            </a:r>
            <a:r>
              <a:rPr lang="en-US" altLang="zh-CN" sz="1800" baseline="-25000" dirty="0">
                <a:solidFill>
                  <a:schemeClr val="tx1"/>
                </a:solidFill>
                <a:latin typeface="Times New Roman" panose="02020603050405020304" pitchFamily="18" charset="0"/>
              </a:rPr>
              <a:t>2</a:t>
            </a:r>
            <a:r>
              <a:rPr lang="zh-CN" altLang="en-US" sz="1800" dirty="0">
                <a:solidFill>
                  <a:schemeClr val="tx1"/>
                </a:solidFill>
                <a:latin typeface="Times New Roman" panose="02020603050405020304" pitchFamily="18" charset="0"/>
              </a:rPr>
              <a:t>其斜率小于</a:t>
            </a:r>
            <a:r>
              <a:rPr lang="en-US" altLang="zh-CN" sz="1800" dirty="0">
                <a:solidFill>
                  <a:schemeClr val="tx1"/>
                </a:solidFill>
                <a:latin typeface="Times New Roman" panose="02020603050405020304" pitchFamily="18" charset="0"/>
              </a:rPr>
              <a:t>AD</a:t>
            </a:r>
            <a:r>
              <a:rPr lang="en-US" altLang="zh-CN" sz="1800" baseline="-25000" dirty="0">
                <a:solidFill>
                  <a:schemeClr val="tx1"/>
                </a:solidFill>
                <a:latin typeface="Times New Roman" panose="02020603050405020304" pitchFamily="18" charset="0"/>
              </a:rPr>
              <a:t>0</a:t>
            </a:r>
            <a:r>
              <a:rPr lang="zh-CN" altLang="en-US" sz="1800" dirty="0">
                <a:solidFill>
                  <a:schemeClr val="tx1"/>
                </a:solidFill>
                <a:latin typeface="Times New Roman" panose="02020603050405020304" pitchFamily="18" charset="0"/>
              </a:rPr>
              <a:t>。</a:t>
            </a:r>
            <a:r>
              <a:rPr lang="en-US" altLang="zh-CN" sz="1800" dirty="0">
                <a:solidFill>
                  <a:schemeClr val="tx1"/>
                </a:solidFill>
                <a:latin typeface="Times New Roman" panose="02020603050405020304" pitchFamily="18" charset="0"/>
              </a:rPr>
              <a:t>AD</a:t>
            </a:r>
            <a:r>
              <a:rPr lang="zh-CN" altLang="en-US" sz="1800" dirty="0">
                <a:solidFill>
                  <a:schemeClr val="tx1"/>
                </a:solidFill>
                <a:latin typeface="Times New Roman" panose="02020603050405020304" pitchFamily="18" charset="0"/>
              </a:rPr>
              <a:t>曲线斜率的经济意义是收入或产出对价格变动的敏感程度。</a:t>
            </a:r>
            <a:r>
              <a:rPr lang="zh-CN" altLang="en-US" sz="1800" dirty="0">
                <a:solidFill>
                  <a:schemeClr val="tx1"/>
                </a:solidFill>
                <a:highlight>
                  <a:srgbClr val="FFFF00"/>
                </a:highlight>
                <a:latin typeface="Times New Roman" panose="02020603050405020304" pitchFamily="18" charset="0"/>
              </a:rPr>
              <a:t>斜率越大，收入或产出对价格变动的反应越迟钝</a:t>
            </a:r>
            <a:r>
              <a:rPr lang="zh-CN" altLang="en-US" sz="1800" dirty="0">
                <a:solidFill>
                  <a:schemeClr val="tx1"/>
                </a:solidFill>
                <a:latin typeface="Times New Roman" panose="02020603050405020304" pitchFamily="18" charset="0"/>
              </a:rPr>
              <a:t>，图中价格由</a:t>
            </a:r>
            <a:r>
              <a:rPr lang="en-US" altLang="zh-CN" sz="1800" dirty="0">
                <a:solidFill>
                  <a:schemeClr val="tx1"/>
                </a:solidFill>
                <a:latin typeface="Times New Roman" panose="02020603050405020304" pitchFamily="18" charset="0"/>
              </a:rPr>
              <a:t>P</a:t>
            </a:r>
            <a:r>
              <a:rPr lang="en-US" altLang="zh-CN" sz="1800" baseline="-25000" dirty="0">
                <a:solidFill>
                  <a:schemeClr val="tx1"/>
                </a:solidFill>
                <a:latin typeface="Times New Roman" panose="02020603050405020304" pitchFamily="18" charset="0"/>
              </a:rPr>
              <a:t>0</a:t>
            </a:r>
            <a:r>
              <a:rPr lang="zh-CN" altLang="en-US" sz="1800" dirty="0">
                <a:solidFill>
                  <a:schemeClr val="tx1"/>
                </a:solidFill>
                <a:latin typeface="Times New Roman" panose="02020603050405020304" pitchFamily="18" charset="0"/>
              </a:rPr>
              <a:t>降至</a:t>
            </a:r>
            <a:r>
              <a:rPr lang="en-US" altLang="zh-CN" sz="1800" dirty="0">
                <a:solidFill>
                  <a:schemeClr val="tx1"/>
                </a:solidFill>
                <a:latin typeface="Times New Roman" panose="02020603050405020304" pitchFamily="18" charset="0"/>
              </a:rPr>
              <a:t>P</a:t>
            </a:r>
            <a:r>
              <a:rPr lang="en-US" altLang="zh-CN" sz="1800" baseline="-25000" dirty="0">
                <a:solidFill>
                  <a:schemeClr val="tx1"/>
                </a:solidFill>
                <a:latin typeface="Times New Roman" panose="02020603050405020304" pitchFamily="18" charset="0"/>
              </a:rPr>
              <a:t>1</a:t>
            </a:r>
            <a:r>
              <a:rPr lang="zh-CN" altLang="en-US" sz="1800" dirty="0">
                <a:solidFill>
                  <a:schemeClr val="tx1"/>
                </a:solidFill>
                <a:latin typeface="Times New Roman" panose="02020603050405020304" pitchFamily="18" charset="0"/>
              </a:rPr>
              <a:t>时，</a:t>
            </a:r>
            <a:r>
              <a:rPr lang="en-US" altLang="zh-CN" sz="1800" dirty="0">
                <a:solidFill>
                  <a:schemeClr val="tx1"/>
                </a:solidFill>
                <a:latin typeface="Times New Roman" panose="02020603050405020304" pitchFamily="18" charset="0"/>
              </a:rPr>
              <a:t>AD</a:t>
            </a:r>
            <a:r>
              <a:rPr lang="en-US" altLang="zh-CN" sz="1800" baseline="-25000" dirty="0">
                <a:solidFill>
                  <a:schemeClr val="tx1"/>
                </a:solidFill>
                <a:latin typeface="Times New Roman" panose="02020603050405020304" pitchFamily="18" charset="0"/>
              </a:rPr>
              <a:t>0</a:t>
            </a:r>
            <a:r>
              <a:rPr lang="zh-CN" altLang="en-US" sz="1800" dirty="0">
                <a:solidFill>
                  <a:schemeClr val="tx1"/>
                </a:solidFill>
                <a:latin typeface="Times New Roman" panose="02020603050405020304" pitchFamily="18" charset="0"/>
              </a:rPr>
              <a:t>所反应的收入或产出由</a:t>
            </a:r>
            <a:r>
              <a:rPr lang="en-US" altLang="zh-CN" sz="1800" dirty="0">
                <a:solidFill>
                  <a:schemeClr val="tx1"/>
                </a:solidFill>
                <a:latin typeface="Times New Roman" panose="02020603050405020304" pitchFamily="18" charset="0"/>
              </a:rPr>
              <a:t>Y</a:t>
            </a:r>
            <a:r>
              <a:rPr lang="en-US" altLang="zh-CN" sz="1800" baseline="-25000" dirty="0">
                <a:solidFill>
                  <a:schemeClr val="tx1"/>
                </a:solidFill>
                <a:latin typeface="Times New Roman" panose="02020603050405020304" pitchFamily="18" charset="0"/>
              </a:rPr>
              <a:t>0</a:t>
            </a:r>
            <a:r>
              <a:rPr lang="zh-CN" altLang="en-US" sz="1800" dirty="0">
                <a:solidFill>
                  <a:schemeClr val="tx1"/>
                </a:solidFill>
                <a:latin typeface="Times New Roman" panose="02020603050405020304" pitchFamily="18" charset="0"/>
              </a:rPr>
              <a:t>增加至</a:t>
            </a:r>
            <a:r>
              <a:rPr lang="en-US" altLang="zh-CN" sz="1800" dirty="0">
                <a:solidFill>
                  <a:schemeClr val="tx1"/>
                </a:solidFill>
                <a:latin typeface="Times New Roman" panose="02020603050405020304" pitchFamily="18" charset="0"/>
              </a:rPr>
              <a:t>Y</a:t>
            </a:r>
            <a:r>
              <a:rPr lang="en-US" altLang="zh-CN" sz="1800" baseline="-25000" dirty="0">
                <a:solidFill>
                  <a:schemeClr val="tx1"/>
                </a:solidFill>
                <a:latin typeface="Times New Roman" panose="02020603050405020304" pitchFamily="18" charset="0"/>
              </a:rPr>
              <a:t>2</a:t>
            </a:r>
            <a:r>
              <a:rPr lang="zh-CN" altLang="en-US" sz="1800" dirty="0">
                <a:solidFill>
                  <a:schemeClr val="tx1"/>
                </a:solidFill>
                <a:latin typeface="Times New Roman" panose="02020603050405020304" pitchFamily="18" charset="0"/>
              </a:rPr>
              <a:t>，而由斜率更大的</a:t>
            </a:r>
            <a:r>
              <a:rPr lang="en-US" altLang="zh-CN" sz="1800" dirty="0">
                <a:solidFill>
                  <a:schemeClr val="tx1"/>
                </a:solidFill>
                <a:latin typeface="Times New Roman" panose="02020603050405020304" pitchFamily="18" charset="0"/>
              </a:rPr>
              <a:t>AD</a:t>
            </a:r>
            <a:r>
              <a:rPr lang="en-US" altLang="zh-CN" sz="1800" baseline="-25000" dirty="0">
                <a:solidFill>
                  <a:schemeClr val="tx1"/>
                </a:solidFill>
                <a:latin typeface="Times New Roman" panose="02020603050405020304" pitchFamily="18" charset="0"/>
              </a:rPr>
              <a:t>1</a:t>
            </a:r>
            <a:r>
              <a:rPr lang="zh-CN" altLang="en-US" sz="1800" dirty="0">
                <a:solidFill>
                  <a:schemeClr val="tx1"/>
                </a:solidFill>
                <a:latin typeface="Times New Roman" panose="02020603050405020304" pitchFamily="18" charset="0"/>
              </a:rPr>
              <a:t>所反应的收入或产出则只是由</a:t>
            </a:r>
            <a:r>
              <a:rPr lang="en-US" altLang="zh-CN" sz="1800" dirty="0">
                <a:solidFill>
                  <a:schemeClr val="tx1"/>
                </a:solidFill>
                <a:latin typeface="Times New Roman" panose="02020603050405020304" pitchFamily="18" charset="0"/>
              </a:rPr>
              <a:t>Y</a:t>
            </a:r>
            <a:r>
              <a:rPr lang="en-US" altLang="zh-CN" sz="1800" baseline="-25000" dirty="0">
                <a:solidFill>
                  <a:schemeClr val="tx1"/>
                </a:solidFill>
                <a:latin typeface="Times New Roman" panose="02020603050405020304" pitchFamily="18" charset="0"/>
              </a:rPr>
              <a:t>0</a:t>
            </a:r>
            <a:r>
              <a:rPr lang="zh-CN" altLang="en-US" sz="1800" dirty="0">
                <a:solidFill>
                  <a:schemeClr val="tx1"/>
                </a:solidFill>
                <a:latin typeface="Times New Roman" panose="02020603050405020304" pitchFamily="18" charset="0"/>
              </a:rPr>
              <a:t>增加至</a:t>
            </a:r>
            <a:r>
              <a:rPr lang="en-US" altLang="zh-CN" sz="1800" dirty="0">
                <a:solidFill>
                  <a:schemeClr val="tx1"/>
                </a:solidFill>
                <a:latin typeface="Times New Roman" panose="02020603050405020304" pitchFamily="18" charset="0"/>
              </a:rPr>
              <a:t>Y</a:t>
            </a:r>
            <a:r>
              <a:rPr lang="en-US" altLang="zh-CN" sz="1800" baseline="-25000" dirty="0">
                <a:solidFill>
                  <a:schemeClr val="tx1"/>
                </a:solidFill>
                <a:latin typeface="Times New Roman" panose="02020603050405020304" pitchFamily="18" charset="0"/>
              </a:rPr>
              <a:t>1</a:t>
            </a:r>
            <a:r>
              <a:rPr lang="zh-CN" altLang="en-US" sz="1800" dirty="0">
                <a:solidFill>
                  <a:schemeClr val="tx1"/>
                </a:solidFill>
                <a:latin typeface="Times New Roman" panose="02020603050405020304" pitchFamily="18" charset="0"/>
              </a:rPr>
              <a:t>，增加幅度要小。反之，由斜率较小的</a:t>
            </a:r>
            <a:r>
              <a:rPr lang="en-US" altLang="zh-CN" sz="1800" dirty="0">
                <a:solidFill>
                  <a:schemeClr val="tx1"/>
                </a:solidFill>
                <a:latin typeface="Times New Roman" panose="02020603050405020304" pitchFamily="18" charset="0"/>
              </a:rPr>
              <a:t>AD</a:t>
            </a:r>
            <a:r>
              <a:rPr lang="en-US" altLang="zh-CN" sz="1800" baseline="-25000" dirty="0">
                <a:solidFill>
                  <a:schemeClr val="tx1"/>
                </a:solidFill>
                <a:latin typeface="Times New Roman" panose="02020603050405020304" pitchFamily="18" charset="0"/>
              </a:rPr>
              <a:t>2</a:t>
            </a:r>
            <a:r>
              <a:rPr lang="zh-CN" altLang="en-US" sz="1800" dirty="0">
                <a:solidFill>
                  <a:schemeClr val="tx1"/>
                </a:solidFill>
                <a:latin typeface="Times New Roman" panose="02020603050405020304" pitchFamily="18" charset="0"/>
              </a:rPr>
              <a:t>所反应的收入或产出则由</a:t>
            </a:r>
            <a:r>
              <a:rPr lang="en-US" altLang="zh-CN" sz="1800" dirty="0">
                <a:solidFill>
                  <a:schemeClr val="tx1"/>
                </a:solidFill>
                <a:latin typeface="Times New Roman" panose="02020603050405020304" pitchFamily="18" charset="0"/>
              </a:rPr>
              <a:t>Y</a:t>
            </a:r>
            <a:r>
              <a:rPr lang="en-US" altLang="zh-CN" sz="1800" baseline="-25000" dirty="0">
                <a:solidFill>
                  <a:schemeClr val="tx1"/>
                </a:solidFill>
                <a:latin typeface="Times New Roman" panose="02020603050405020304" pitchFamily="18" charset="0"/>
              </a:rPr>
              <a:t>0</a:t>
            </a:r>
            <a:r>
              <a:rPr lang="zh-CN" altLang="en-US" sz="1800" dirty="0">
                <a:solidFill>
                  <a:schemeClr val="tx1"/>
                </a:solidFill>
                <a:latin typeface="Times New Roman" panose="02020603050405020304" pitchFamily="18" charset="0"/>
              </a:rPr>
              <a:t>增加至</a:t>
            </a:r>
            <a:r>
              <a:rPr lang="en-US" altLang="zh-CN" sz="1800" dirty="0">
                <a:solidFill>
                  <a:schemeClr val="tx1"/>
                </a:solidFill>
                <a:latin typeface="Times New Roman" panose="02020603050405020304" pitchFamily="18" charset="0"/>
              </a:rPr>
              <a:t>Y</a:t>
            </a:r>
            <a:r>
              <a:rPr lang="en-US" altLang="zh-CN" sz="1800" baseline="-25000" dirty="0">
                <a:solidFill>
                  <a:schemeClr val="tx1"/>
                </a:solidFill>
                <a:latin typeface="Times New Roman" panose="02020603050405020304" pitchFamily="18" charset="0"/>
              </a:rPr>
              <a:t>3</a:t>
            </a:r>
            <a:r>
              <a:rPr lang="zh-CN" altLang="en-US" sz="1800" dirty="0">
                <a:solidFill>
                  <a:schemeClr val="tx1"/>
                </a:solidFill>
                <a:latin typeface="Times New Roman" panose="02020603050405020304" pitchFamily="18" charset="0"/>
              </a:rPr>
              <a:t>，增加幅度较大。影响</a:t>
            </a:r>
            <a:r>
              <a:rPr lang="en-US" altLang="zh-CN" sz="1800" dirty="0">
                <a:solidFill>
                  <a:schemeClr val="tx1"/>
                </a:solidFill>
                <a:latin typeface="Times New Roman" panose="02020603050405020304" pitchFamily="18" charset="0"/>
              </a:rPr>
              <a:t>AD</a:t>
            </a:r>
            <a:r>
              <a:rPr lang="zh-CN" altLang="en-US" sz="1800" dirty="0">
                <a:solidFill>
                  <a:schemeClr val="tx1"/>
                </a:solidFill>
                <a:latin typeface="Times New Roman" panose="02020603050405020304" pitchFamily="18" charset="0"/>
              </a:rPr>
              <a:t>曲线斜率的主要因素是</a:t>
            </a:r>
            <a:r>
              <a:rPr lang="en-US" altLang="zh-CN" sz="1800" dirty="0">
                <a:solidFill>
                  <a:schemeClr val="tx1"/>
                </a:solidFill>
                <a:latin typeface="Times New Roman" panose="02020603050405020304" pitchFamily="18" charset="0"/>
              </a:rPr>
              <a:t>β</a:t>
            </a:r>
            <a:r>
              <a:rPr lang="zh-CN" altLang="en-US" sz="1800" dirty="0">
                <a:solidFill>
                  <a:schemeClr val="tx1"/>
                </a:solidFill>
                <a:latin typeface="Times New Roman" panose="02020603050405020304" pitchFamily="18" charset="0"/>
              </a:rPr>
              <a:t>、</a:t>
            </a:r>
            <a:r>
              <a:rPr lang="en-US" altLang="zh-CN" sz="1800" dirty="0">
                <a:solidFill>
                  <a:schemeClr val="tx1"/>
                </a:solidFill>
                <a:latin typeface="Times New Roman" panose="02020603050405020304" pitchFamily="18" charset="0"/>
              </a:rPr>
              <a:t>k</a:t>
            </a:r>
            <a:r>
              <a:rPr lang="zh-CN" altLang="en-US" sz="1800" dirty="0">
                <a:solidFill>
                  <a:schemeClr val="tx1"/>
                </a:solidFill>
                <a:latin typeface="Times New Roman" panose="02020603050405020304" pitchFamily="18" charset="0"/>
              </a:rPr>
              <a:t>、</a:t>
            </a:r>
            <a:r>
              <a:rPr lang="en-US" altLang="zh-CN" sz="1800" dirty="0">
                <a:solidFill>
                  <a:schemeClr val="tx1"/>
                </a:solidFill>
                <a:latin typeface="Times New Roman" panose="02020603050405020304" pitchFamily="18" charset="0"/>
              </a:rPr>
              <a:t>h</a:t>
            </a:r>
            <a:r>
              <a:rPr lang="zh-CN" altLang="en-US" sz="1800" dirty="0">
                <a:solidFill>
                  <a:schemeClr val="tx1"/>
                </a:solidFill>
                <a:latin typeface="Times New Roman" panose="02020603050405020304" pitchFamily="18" charset="0"/>
              </a:rPr>
              <a:t>、</a:t>
            </a:r>
            <a:r>
              <a:rPr lang="en-US" altLang="zh-CN" sz="1800" dirty="0">
                <a:solidFill>
                  <a:schemeClr val="tx1"/>
                </a:solidFill>
                <a:latin typeface="Times New Roman" panose="02020603050405020304" pitchFamily="18" charset="0"/>
              </a:rPr>
              <a:t>d</a:t>
            </a:r>
            <a:r>
              <a:rPr lang="zh-CN" altLang="en-US" sz="1800" dirty="0">
                <a:solidFill>
                  <a:schemeClr val="tx1"/>
                </a:solidFill>
                <a:latin typeface="Times New Roman" panose="02020603050405020304" pitchFamily="18" charset="0"/>
              </a:rPr>
              <a:t>等参数。</a:t>
            </a:r>
            <a:endParaRPr lang="zh-CN" altLang="en-US" sz="1800" dirty="0">
              <a:solidFill>
                <a:schemeClr val="tx1"/>
              </a:solidFill>
              <a:latin typeface="Times New Roman" panose="02020603050405020304" pitchFamily="18" charset="0"/>
            </a:endParaRPr>
          </a:p>
        </p:txBody>
      </p:sp>
      <p:grpSp>
        <p:nvGrpSpPr>
          <p:cNvPr id="27653" name="Group 6"/>
          <p:cNvGrpSpPr/>
          <p:nvPr/>
        </p:nvGrpSpPr>
        <p:grpSpPr>
          <a:xfrm>
            <a:off x="2771775" y="3622675"/>
            <a:ext cx="3959225" cy="2305050"/>
            <a:chOff x="4648" y="2250"/>
            <a:chExt cx="3420" cy="1716"/>
          </a:xfrm>
        </p:grpSpPr>
        <p:sp>
          <p:nvSpPr>
            <p:cNvPr id="27661" name="Line 7"/>
            <p:cNvSpPr/>
            <p:nvPr/>
          </p:nvSpPr>
          <p:spPr>
            <a:xfrm>
              <a:off x="4648" y="2250"/>
              <a:ext cx="0" cy="1716"/>
            </a:xfrm>
            <a:prstGeom prst="line">
              <a:avLst/>
            </a:prstGeom>
            <a:ln w="12700" cap="flat" cmpd="sng">
              <a:solidFill>
                <a:srgbClr val="000000"/>
              </a:solidFill>
              <a:prstDash val="solid"/>
              <a:headEnd type="arrow" w="sm" len="lg"/>
              <a:tailEnd type="none" w="med" len="med"/>
            </a:ln>
          </p:spPr>
        </p:sp>
        <p:sp>
          <p:nvSpPr>
            <p:cNvPr id="27662" name="Line 8"/>
            <p:cNvSpPr/>
            <p:nvPr/>
          </p:nvSpPr>
          <p:spPr>
            <a:xfrm>
              <a:off x="4648" y="3966"/>
              <a:ext cx="3420" cy="0"/>
            </a:xfrm>
            <a:prstGeom prst="line">
              <a:avLst/>
            </a:prstGeom>
            <a:ln w="12700" cap="flat" cmpd="sng">
              <a:solidFill>
                <a:srgbClr val="000000"/>
              </a:solidFill>
              <a:prstDash val="solid"/>
              <a:headEnd type="none" w="med" len="med"/>
              <a:tailEnd type="stealth" w="sm" len="lg"/>
            </a:ln>
          </p:spPr>
        </p:sp>
        <p:sp>
          <p:nvSpPr>
            <p:cNvPr id="27663" name="Line 9"/>
            <p:cNvSpPr/>
            <p:nvPr/>
          </p:nvSpPr>
          <p:spPr>
            <a:xfrm>
              <a:off x="5368" y="2558"/>
              <a:ext cx="2520" cy="1092"/>
            </a:xfrm>
            <a:prstGeom prst="line">
              <a:avLst/>
            </a:prstGeom>
            <a:ln w="19050" cap="flat" cmpd="sng">
              <a:solidFill>
                <a:srgbClr val="0000FF"/>
              </a:solidFill>
              <a:prstDash val="solid"/>
              <a:headEnd type="none" w="med" len="med"/>
              <a:tailEnd type="none" w="med" len="med"/>
            </a:ln>
          </p:spPr>
        </p:sp>
        <p:sp>
          <p:nvSpPr>
            <p:cNvPr id="27664" name="Line 10"/>
            <p:cNvSpPr/>
            <p:nvPr/>
          </p:nvSpPr>
          <p:spPr>
            <a:xfrm>
              <a:off x="5908" y="2562"/>
              <a:ext cx="1260" cy="1092"/>
            </a:xfrm>
            <a:prstGeom prst="line">
              <a:avLst/>
            </a:prstGeom>
            <a:ln w="19050" cap="flat" cmpd="sng">
              <a:solidFill>
                <a:srgbClr val="0000FF"/>
              </a:solidFill>
              <a:prstDash val="solid"/>
              <a:headEnd type="none" w="med" len="med"/>
              <a:tailEnd type="none" w="med" len="med"/>
            </a:ln>
          </p:spPr>
        </p:sp>
        <p:sp>
          <p:nvSpPr>
            <p:cNvPr id="27665" name="Line 11"/>
            <p:cNvSpPr/>
            <p:nvPr/>
          </p:nvSpPr>
          <p:spPr>
            <a:xfrm>
              <a:off x="6088" y="2562"/>
              <a:ext cx="900" cy="1248"/>
            </a:xfrm>
            <a:prstGeom prst="line">
              <a:avLst/>
            </a:prstGeom>
            <a:ln w="19050" cap="flat" cmpd="sng">
              <a:solidFill>
                <a:srgbClr val="0000FF"/>
              </a:solidFill>
              <a:prstDash val="solid"/>
              <a:headEnd type="none" w="med" len="med"/>
              <a:tailEnd type="none" w="med" len="med"/>
            </a:ln>
          </p:spPr>
        </p:sp>
        <p:sp>
          <p:nvSpPr>
            <p:cNvPr id="27666" name="Line 12"/>
            <p:cNvSpPr/>
            <p:nvPr/>
          </p:nvSpPr>
          <p:spPr>
            <a:xfrm flipH="1">
              <a:off x="4648" y="3026"/>
              <a:ext cx="1800" cy="0"/>
            </a:xfrm>
            <a:prstGeom prst="line">
              <a:avLst/>
            </a:prstGeom>
            <a:ln w="19050" cap="rnd" cmpd="sng">
              <a:solidFill>
                <a:srgbClr val="0000FF"/>
              </a:solidFill>
              <a:prstDash val="sysDot"/>
              <a:headEnd type="none" w="med" len="med"/>
              <a:tailEnd type="none" w="med" len="med"/>
            </a:ln>
          </p:spPr>
        </p:sp>
        <p:sp>
          <p:nvSpPr>
            <p:cNvPr id="27667" name="Line 13"/>
            <p:cNvSpPr/>
            <p:nvPr/>
          </p:nvSpPr>
          <p:spPr>
            <a:xfrm>
              <a:off x="4648" y="3494"/>
              <a:ext cx="2880" cy="0"/>
            </a:xfrm>
            <a:prstGeom prst="line">
              <a:avLst/>
            </a:prstGeom>
            <a:ln w="19050" cap="rnd" cmpd="sng">
              <a:solidFill>
                <a:srgbClr val="0000FF"/>
              </a:solidFill>
              <a:prstDash val="sysDot"/>
              <a:headEnd type="none" w="med" len="med"/>
              <a:tailEnd type="none" w="med" len="med"/>
            </a:ln>
          </p:spPr>
        </p:sp>
        <p:sp>
          <p:nvSpPr>
            <p:cNvPr id="27668" name="Line 14"/>
            <p:cNvSpPr/>
            <p:nvPr/>
          </p:nvSpPr>
          <p:spPr>
            <a:xfrm>
              <a:off x="6448" y="3026"/>
              <a:ext cx="0" cy="936"/>
            </a:xfrm>
            <a:prstGeom prst="line">
              <a:avLst/>
            </a:prstGeom>
            <a:ln w="19050" cap="rnd" cmpd="sng">
              <a:solidFill>
                <a:srgbClr val="0000FF"/>
              </a:solidFill>
              <a:prstDash val="sysDot"/>
              <a:headEnd type="none" w="med" len="med"/>
              <a:tailEnd type="none" w="med" len="med"/>
            </a:ln>
          </p:spPr>
        </p:sp>
        <p:sp>
          <p:nvSpPr>
            <p:cNvPr id="27669" name="Line 15"/>
            <p:cNvSpPr/>
            <p:nvPr/>
          </p:nvSpPr>
          <p:spPr>
            <a:xfrm>
              <a:off x="6988" y="3494"/>
              <a:ext cx="0" cy="468"/>
            </a:xfrm>
            <a:prstGeom prst="line">
              <a:avLst/>
            </a:prstGeom>
            <a:ln w="19050" cap="rnd" cmpd="sng">
              <a:solidFill>
                <a:srgbClr val="0000FF"/>
              </a:solidFill>
              <a:prstDash val="sysDot"/>
              <a:headEnd type="none" w="med" len="med"/>
              <a:tailEnd type="none" w="med" len="med"/>
            </a:ln>
          </p:spPr>
        </p:sp>
        <p:sp>
          <p:nvSpPr>
            <p:cNvPr id="27670" name="Line 16"/>
            <p:cNvSpPr/>
            <p:nvPr/>
          </p:nvSpPr>
          <p:spPr>
            <a:xfrm>
              <a:off x="7528" y="3494"/>
              <a:ext cx="0" cy="468"/>
            </a:xfrm>
            <a:prstGeom prst="line">
              <a:avLst/>
            </a:prstGeom>
            <a:ln w="19050" cap="rnd" cmpd="sng">
              <a:solidFill>
                <a:srgbClr val="0000FF"/>
              </a:solidFill>
              <a:prstDash val="sysDot"/>
              <a:headEnd type="none" w="med" len="med"/>
              <a:tailEnd type="none" w="med" len="med"/>
            </a:ln>
          </p:spPr>
        </p:sp>
        <p:sp>
          <p:nvSpPr>
            <p:cNvPr id="27671" name="Line 17"/>
            <p:cNvSpPr/>
            <p:nvPr/>
          </p:nvSpPr>
          <p:spPr>
            <a:xfrm flipH="1">
              <a:off x="6808" y="3498"/>
              <a:ext cx="0" cy="468"/>
            </a:xfrm>
            <a:prstGeom prst="line">
              <a:avLst/>
            </a:prstGeom>
            <a:ln w="19050" cap="rnd" cmpd="sng">
              <a:solidFill>
                <a:srgbClr val="0000FF"/>
              </a:solidFill>
              <a:prstDash val="sysDot"/>
              <a:headEnd type="none" w="med" len="med"/>
              <a:tailEnd type="none" w="med" len="med"/>
            </a:ln>
          </p:spPr>
        </p:sp>
      </p:grpSp>
      <p:sp>
        <p:nvSpPr>
          <p:cNvPr id="27654" name="Text Box 19"/>
          <p:cNvSpPr txBox="1"/>
          <p:nvPr/>
        </p:nvSpPr>
        <p:spPr>
          <a:xfrm>
            <a:off x="3276600" y="3717925"/>
            <a:ext cx="1604963" cy="276225"/>
          </a:xfrm>
          <a:prstGeom prst="rect">
            <a:avLst/>
          </a:prstGeom>
          <a:noFill/>
          <a:ln w="9525">
            <a:noFill/>
          </a:ln>
        </p:spPr>
        <p:txBody>
          <a:bodyPr>
            <a:spAutoFit/>
          </a:bodyPr>
          <a:p>
            <a:r>
              <a:rPr lang="en-US" altLang="zh-CN" sz="1200" b="1" dirty="0">
                <a:latin typeface="Arial" panose="020B0604020202020204" pitchFamily="34" charset="0"/>
              </a:rPr>
              <a:t>AD</a:t>
            </a:r>
            <a:r>
              <a:rPr lang="en-US" altLang="zh-CN" sz="1200" b="1" baseline="-25000" dirty="0">
                <a:latin typeface="Arial" panose="020B0604020202020204" pitchFamily="34" charset="0"/>
              </a:rPr>
              <a:t>2            </a:t>
            </a:r>
            <a:r>
              <a:rPr lang="en-US" altLang="zh-CN" sz="1200" b="1" dirty="0">
                <a:latin typeface="Arial" panose="020B0604020202020204" pitchFamily="34" charset="0"/>
              </a:rPr>
              <a:t>AD</a:t>
            </a:r>
            <a:r>
              <a:rPr lang="en-US" altLang="zh-CN" sz="1200" b="1" baseline="-25000" dirty="0">
                <a:latin typeface="Arial" panose="020B0604020202020204" pitchFamily="34" charset="0"/>
              </a:rPr>
              <a:t>0       </a:t>
            </a:r>
            <a:r>
              <a:rPr lang="en-US" altLang="zh-CN" sz="1200" b="1" dirty="0">
                <a:latin typeface="Arial" panose="020B0604020202020204" pitchFamily="34" charset="0"/>
              </a:rPr>
              <a:t>AD</a:t>
            </a:r>
            <a:r>
              <a:rPr lang="en-US" altLang="zh-CN" sz="1200" b="1" baseline="-25000" dirty="0">
                <a:latin typeface="Arial" panose="020B0604020202020204" pitchFamily="34" charset="0"/>
              </a:rPr>
              <a:t>1</a:t>
            </a:r>
            <a:endParaRPr lang="en-US" altLang="zh-CN" sz="1200" b="1" dirty="0">
              <a:latin typeface="Arial" panose="020B0604020202020204" pitchFamily="34" charset="0"/>
            </a:endParaRPr>
          </a:p>
        </p:txBody>
      </p:sp>
      <p:sp>
        <p:nvSpPr>
          <p:cNvPr id="27655" name="Text Box 20"/>
          <p:cNvSpPr txBox="1"/>
          <p:nvPr/>
        </p:nvSpPr>
        <p:spPr>
          <a:xfrm>
            <a:off x="2484438" y="3622675"/>
            <a:ext cx="304800" cy="307975"/>
          </a:xfrm>
          <a:prstGeom prst="rect">
            <a:avLst/>
          </a:prstGeom>
          <a:noFill/>
          <a:ln w="9525">
            <a:noFill/>
          </a:ln>
        </p:spPr>
        <p:txBody>
          <a:bodyPr>
            <a:spAutoFit/>
          </a:bodyPr>
          <a:p>
            <a:r>
              <a:rPr lang="en-US" altLang="zh-CN" sz="1400" b="1" i="1" dirty="0">
                <a:latin typeface="Arial" panose="020B0604020202020204" pitchFamily="34" charset="0"/>
              </a:rPr>
              <a:t>P</a:t>
            </a:r>
            <a:endParaRPr lang="en-US" altLang="zh-CN" sz="1400" b="1" i="1" dirty="0">
              <a:latin typeface="Arial" panose="020B0604020202020204" pitchFamily="34" charset="0"/>
            </a:endParaRPr>
          </a:p>
        </p:txBody>
      </p:sp>
      <p:sp>
        <p:nvSpPr>
          <p:cNvPr id="27656" name="Text Box 21"/>
          <p:cNvSpPr txBox="1"/>
          <p:nvPr/>
        </p:nvSpPr>
        <p:spPr>
          <a:xfrm>
            <a:off x="2411413" y="4391025"/>
            <a:ext cx="430212" cy="307975"/>
          </a:xfrm>
          <a:prstGeom prst="rect">
            <a:avLst/>
          </a:prstGeom>
          <a:noFill/>
          <a:ln w="9525">
            <a:noFill/>
          </a:ln>
        </p:spPr>
        <p:txBody>
          <a:bodyPr>
            <a:spAutoFit/>
          </a:bodyPr>
          <a:p>
            <a:r>
              <a:rPr lang="en-US" altLang="zh-CN" sz="1400" b="1" i="1" dirty="0">
                <a:latin typeface="Arial" panose="020B0604020202020204" pitchFamily="34" charset="0"/>
              </a:rPr>
              <a:t>P</a:t>
            </a:r>
            <a:r>
              <a:rPr lang="en-US" altLang="zh-CN" sz="1400" b="1" i="1" baseline="-25000" dirty="0">
                <a:latin typeface="Arial" panose="020B0604020202020204" pitchFamily="34" charset="0"/>
              </a:rPr>
              <a:t>0</a:t>
            </a:r>
            <a:endParaRPr lang="en-US" altLang="zh-CN" sz="1400" b="1" i="1" dirty="0">
              <a:latin typeface="Arial" panose="020B0604020202020204" pitchFamily="34" charset="0"/>
            </a:endParaRPr>
          </a:p>
        </p:txBody>
      </p:sp>
      <p:sp>
        <p:nvSpPr>
          <p:cNvPr id="27657" name="Text Box 22"/>
          <p:cNvSpPr txBox="1"/>
          <p:nvPr/>
        </p:nvSpPr>
        <p:spPr>
          <a:xfrm>
            <a:off x="2411413" y="5062538"/>
            <a:ext cx="430212" cy="307975"/>
          </a:xfrm>
          <a:prstGeom prst="rect">
            <a:avLst/>
          </a:prstGeom>
          <a:noFill/>
          <a:ln w="9525">
            <a:noFill/>
          </a:ln>
        </p:spPr>
        <p:txBody>
          <a:bodyPr>
            <a:spAutoFit/>
          </a:bodyPr>
          <a:p>
            <a:r>
              <a:rPr lang="en-US" altLang="zh-CN" sz="1400" b="1" i="1" dirty="0">
                <a:latin typeface="Arial" panose="020B0604020202020204" pitchFamily="34" charset="0"/>
              </a:rPr>
              <a:t>P</a:t>
            </a:r>
            <a:r>
              <a:rPr lang="en-US" altLang="zh-CN" sz="1400" b="1" i="1" baseline="-25000" dirty="0">
                <a:latin typeface="Arial" panose="020B0604020202020204" pitchFamily="34" charset="0"/>
              </a:rPr>
              <a:t>1</a:t>
            </a:r>
            <a:endParaRPr lang="en-US" altLang="zh-CN" sz="1400" b="1" i="1" dirty="0">
              <a:latin typeface="Arial" panose="020B0604020202020204" pitchFamily="34" charset="0"/>
            </a:endParaRPr>
          </a:p>
        </p:txBody>
      </p:sp>
      <p:sp>
        <p:nvSpPr>
          <p:cNvPr id="27658" name="Text Box 23"/>
          <p:cNvSpPr txBox="1"/>
          <p:nvPr/>
        </p:nvSpPr>
        <p:spPr>
          <a:xfrm>
            <a:off x="2535238" y="5830888"/>
            <a:ext cx="273050" cy="307975"/>
          </a:xfrm>
          <a:prstGeom prst="rect">
            <a:avLst/>
          </a:prstGeom>
          <a:noFill/>
          <a:ln w="9525">
            <a:noFill/>
          </a:ln>
        </p:spPr>
        <p:txBody>
          <a:bodyPr>
            <a:spAutoFit/>
          </a:bodyPr>
          <a:p>
            <a:r>
              <a:rPr lang="en-US" altLang="zh-CN" sz="1400" b="1" i="1" dirty="0">
                <a:latin typeface="Arial" panose="020B0604020202020204" pitchFamily="34" charset="0"/>
              </a:rPr>
              <a:t>0</a:t>
            </a:r>
            <a:endParaRPr lang="en-US" altLang="zh-CN" sz="1400" b="1" i="1" dirty="0">
              <a:latin typeface="Arial" panose="020B0604020202020204" pitchFamily="34" charset="0"/>
            </a:endParaRPr>
          </a:p>
        </p:txBody>
      </p:sp>
      <p:sp>
        <p:nvSpPr>
          <p:cNvPr id="27659" name="Text Box 24"/>
          <p:cNvSpPr txBox="1"/>
          <p:nvPr/>
        </p:nvSpPr>
        <p:spPr>
          <a:xfrm>
            <a:off x="4140200" y="5830888"/>
            <a:ext cx="3168650" cy="396875"/>
          </a:xfrm>
          <a:prstGeom prst="rect">
            <a:avLst/>
          </a:prstGeom>
          <a:noFill/>
          <a:ln w="9525">
            <a:noFill/>
          </a:ln>
        </p:spPr>
        <p:txBody>
          <a:bodyPr>
            <a:spAutoFit/>
          </a:bodyPr>
          <a:p>
            <a:pPr>
              <a:lnSpc>
                <a:spcPct val="110000"/>
              </a:lnSpc>
            </a:pPr>
            <a:r>
              <a:rPr lang="zh-CN" altLang="en-US" i="1" dirty="0">
                <a:latin typeface="Arial" panose="020B0604020202020204" pitchFamily="34" charset="0"/>
              </a:rPr>
              <a:t>    </a:t>
            </a:r>
            <a:r>
              <a:rPr lang="zh-CN" altLang="en-US" b="1" i="1" dirty="0">
                <a:latin typeface="Arial" panose="020B0604020202020204" pitchFamily="34" charset="0"/>
              </a:rPr>
              <a:t>    </a:t>
            </a:r>
            <a:r>
              <a:rPr lang="en-US" altLang="zh-CN" sz="1400" b="1" i="1" dirty="0">
                <a:latin typeface="Arial" panose="020B0604020202020204" pitchFamily="34" charset="0"/>
              </a:rPr>
              <a:t>Y</a:t>
            </a:r>
            <a:r>
              <a:rPr lang="en-US" altLang="zh-CN" sz="1400" b="1" i="1" baseline="-25000" dirty="0">
                <a:latin typeface="Arial" panose="020B0604020202020204" pitchFamily="34" charset="0"/>
              </a:rPr>
              <a:t>0  </a:t>
            </a:r>
            <a:r>
              <a:rPr lang="zh-CN" altLang="en-US" sz="1400" b="1" i="1" baseline="-25000" dirty="0">
                <a:latin typeface="Arial" panose="020B0604020202020204" pitchFamily="34" charset="0"/>
              </a:rPr>
              <a:t>    </a:t>
            </a:r>
            <a:r>
              <a:rPr lang="en-US" altLang="zh-CN" sz="1400" b="1" i="1" baseline="-25000" dirty="0">
                <a:latin typeface="Arial" panose="020B0604020202020204" pitchFamily="34" charset="0"/>
              </a:rPr>
              <a:t>  </a:t>
            </a:r>
            <a:r>
              <a:rPr lang="en-US" altLang="zh-CN" sz="1400" b="1" i="1" dirty="0">
                <a:latin typeface="Arial" panose="020B0604020202020204" pitchFamily="34" charset="0"/>
              </a:rPr>
              <a:t>Y</a:t>
            </a:r>
            <a:r>
              <a:rPr lang="en-US" altLang="zh-CN" sz="1400" b="1" i="1" baseline="-25000" dirty="0">
                <a:latin typeface="Arial" panose="020B0604020202020204" pitchFamily="34" charset="0"/>
              </a:rPr>
              <a:t>1  </a:t>
            </a:r>
            <a:r>
              <a:rPr lang="en-US" altLang="zh-CN" sz="1400" b="1" i="1" dirty="0">
                <a:latin typeface="Arial" panose="020B0604020202020204" pitchFamily="34" charset="0"/>
              </a:rPr>
              <a:t>Y</a:t>
            </a:r>
            <a:r>
              <a:rPr lang="en-US" altLang="zh-CN" sz="1400" b="1" i="1" baseline="-25000" dirty="0">
                <a:latin typeface="Arial" panose="020B0604020202020204" pitchFamily="34" charset="0"/>
              </a:rPr>
              <a:t>2        </a:t>
            </a:r>
            <a:r>
              <a:rPr lang="zh-CN" altLang="en-US" sz="1400" b="1" i="1" baseline="-25000" dirty="0">
                <a:latin typeface="Arial" panose="020B0604020202020204" pitchFamily="34" charset="0"/>
              </a:rPr>
              <a:t>    </a:t>
            </a:r>
            <a:r>
              <a:rPr lang="en-US" altLang="zh-CN" sz="1400" b="1" i="1" dirty="0">
                <a:latin typeface="Arial" panose="020B0604020202020204" pitchFamily="34" charset="0"/>
              </a:rPr>
              <a:t>Y</a:t>
            </a:r>
            <a:r>
              <a:rPr lang="en-US" altLang="zh-CN" sz="1400" b="1" i="1" baseline="-25000" dirty="0">
                <a:latin typeface="Arial" panose="020B0604020202020204" pitchFamily="34" charset="0"/>
              </a:rPr>
              <a:t>3</a:t>
            </a:r>
            <a:endParaRPr lang="en-US" altLang="zh-CN" sz="1400" i="1" dirty="0">
              <a:latin typeface="Arial" panose="020B0604020202020204" pitchFamily="34" charset="0"/>
            </a:endParaRPr>
          </a:p>
        </p:txBody>
      </p:sp>
      <p:sp>
        <p:nvSpPr>
          <p:cNvPr id="27660" name="Text Box 25"/>
          <p:cNvSpPr txBox="1"/>
          <p:nvPr/>
        </p:nvSpPr>
        <p:spPr>
          <a:xfrm>
            <a:off x="6732588" y="5830888"/>
            <a:ext cx="452437" cy="307975"/>
          </a:xfrm>
          <a:prstGeom prst="rect">
            <a:avLst/>
          </a:prstGeom>
          <a:noFill/>
          <a:ln w="9525">
            <a:noFill/>
          </a:ln>
        </p:spPr>
        <p:txBody>
          <a:bodyPr>
            <a:spAutoFit/>
          </a:bodyPr>
          <a:p>
            <a:r>
              <a:rPr lang="en-US" altLang="zh-CN" sz="1400" b="1" i="1" dirty="0">
                <a:latin typeface="Arial" panose="020B0604020202020204" pitchFamily="34" charset="0"/>
              </a:rPr>
              <a:t>Y</a:t>
            </a:r>
            <a:endParaRPr lang="en-US" altLang="zh-CN" sz="1400" b="1" i="1" dirty="0">
              <a:latin typeface="Arial" panose="020B0604020202020204" pitchFamily="34" charset="0"/>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2"/>
          <p:cNvSpPr>
            <a:spLocks noGrp="1"/>
          </p:cNvSpPr>
          <p:nvPr>
            <p:ph type="title"/>
          </p:nvPr>
        </p:nvSpPr>
        <p:spPr>
          <a:xfrm>
            <a:off x="468313" y="476250"/>
            <a:ext cx="8229600" cy="863600"/>
          </a:xfrm>
        </p:spPr>
        <p:txBody>
          <a:bodyPr vert="horz" wrap="square" lIns="91440" tIns="45720" rIns="91440" bIns="45720" anchor="ctr" anchorCtr="0"/>
          <a:p>
            <a:r>
              <a:rPr lang="zh-CN" altLang="en-US" dirty="0">
                <a:latin typeface="黑体" panose="02010609060101010101" pitchFamily="49" charset="-122"/>
              </a:rPr>
              <a:t>第十二章  国民收入的决定：</a:t>
            </a:r>
            <a:r>
              <a:rPr lang="en-US" altLang="zh-CN" dirty="0">
                <a:latin typeface="黑体" panose="02010609060101010101" pitchFamily="49" charset="-122"/>
              </a:rPr>
              <a:t>AD</a:t>
            </a:r>
            <a:r>
              <a:rPr lang="zh-CN" altLang="en-US" dirty="0">
                <a:solidFill>
                  <a:schemeClr val="tx1"/>
                </a:solidFill>
                <a:latin typeface="黑体" panose="02010609060101010101" pitchFamily="49" charset="-122"/>
              </a:rPr>
              <a:t>▬</a:t>
            </a:r>
            <a:r>
              <a:rPr lang="en-US" altLang="zh-CN" dirty="0">
                <a:solidFill>
                  <a:schemeClr val="tx1"/>
                </a:solidFill>
                <a:latin typeface="黑体" panose="02010609060101010101" pitchFamily="49" charset="-122"/>
              </a:rPr>
              <a:t>AS</a:t>
            </a:r>
            <a:r>
              <a:rPr lang="zh-CN" altLang="en-US" dirty="0">
                <a:solidFill>
                  <a:schemeClr val="tx1"/>
                </a:solidFill>
                <a:latin typeface="黑体" panose="02010609060101010101" pitchFamily="49" charset="-122"/>
              </a:rPr>
              <a:t>模型</a:t>
            </a:r>
            <a:endParaRPr lang="zh-CN" altLang="en-US" dirty="0">
              <a:latin typeface="黑体" panose="02010609060101010101" pitchFamily="49" charset="-122"/>
            </a:endParaRPr>
          </a:p>
        </p:txBody>
      </p:sp>
      <p:sp>
        <p:nvSpPr>
          <p:cNvPr id="28675" name="Rectangle 3"/>
          <p:cNvSpPr>
            <a:spLocks noGrp="1"/>
          </p:cNvSpPr>
          <p:nvPr>
            <p:ph idx="1"/>
          </p:nvPr>
        </p:nvSpPr>
        <p:spPr>
          <a:xfrm>
            <a:off x="323850" y="1630363"/>
            <a:ext cx="8229600" cy="4784725"/>
          </a:xfrm>
        </p:spPr>
        <p:txBody>
          <a:bodyPr vert="horz" wrap="square" lIns="91440" tIns="45720" rIns="91440" bIns="45720" anchor="t" anchorCtr="0"/>
          <a:p>
            <a:pPr>
              <a:buNone/>
            </a:pPr>
            <a:r>
              <a:rPr lang="zh-CN" altLang="en-US" dirty="0">
                <a:solidFill>
                  <a:schemeClr val="tx1"/>
                </a:solidFill>
                <a:latin typeface="宋体" panose="02010600030101010101" pitchFamily="2" charset="-122"/>
              </a:rPr>
              <a:t>第二节   </a:t>
            </a:r>
            <a:r>
              <a:rPr lang="en-US" altLang="zh-CN" dirty="0">
                <a:solidFill>
                  <a:schemeClr val="tx1"/>
                </a:solidFill>
                <a:latin typeface="宋体" panose="02010600030101010101" pitchFamily="2" charset="-122"/>
              </a:rPr>
              <a:t>AS</a:t>
            </a:r>
            <a:r>
              <a:rPr lang="zh-CN" altLang="en-US" dirty="0">
                <a:solidFill>
                  <a:schemeClr val="tx1"/>
                </a:solidFill>
                <a:latin typeface="宋体" panose="02010600030101010101" pitchFamily="2" charset="-122"/>
              </a:rPr>
              <a:t>曲线及其变动</a:t>
            </a:r>
            <a:endParaRPr lang="zh-CN" altLang="en-US" dirty="0">
              <a:solidFill>
                <a:schemeClr val="tx1"/>
              </a:solidFill>
              <a:latin typeface="宋体" panose="02010600030101010101" pitchFamily="2" charset="-122"/>
            </a:endParaRPr>
          </a:p>
          <a:p>
            <a:pPr>
              <a:buNone/>
            </a:pPr>
            <a:endParaRPr lang="zh-CN" altLang="en-US" sz="900" b="0" dirty="0">
              <a:solidFill>
                <a:srgbClr val="C00000"/>
              </a:solidFill>
              <a:latin typeface="宋体" panose="02010600030101010101" pitchFamily="2" charset="-122"/>
            </a:endParaRPr>
          </a:p>
          <a:p>
            <a:pPr lvl="1" eaLnBrk="1" hangingPunct="1">
              <a:lnSpc>
                <a:spcPct val="150000"/>
              </a:lnSpc>
              <a:buNone/>
            </a:pPr>
            <a:r>
              <a:rPr lang="zh-CN" altLang="en-US" dirty="0"/>
              <a:t>一、</a:t>
            </a:r>
            <a:r>
              <a:rPr lang="en-US" altLang="zh-CN" dirty="0"/>
              <a:t>AS</a:t>
            </a:r>
            <a:r>
              <a:rPr lang="zh-CN" altLang="en-US" dirty="0"/>
              <a:t>曲线的推导</a:t>
            </a:r>
            <a:endParaRPr lang="zh-CN" altLang="en-US" dirty="0"/>
          </a:p>
          <a:p>
            <a:pPr lvl="1" eaLnBrk="1" hangingPunct="1">
              <a:lnSpc>
                <a:spcPct val="150000"/>
              </a:lnSpc>
              <a:buNone/>
            </a:pPr>
            <a:r>
              <a:rPr lang="zh-CN" altLang="en-US" dirty="0"/>
              <a:t>二、</a:t>
            </a:r>
            <a:r>
              <a:rPr lang="en-US" altLang="zh-CN" dirty="0"/>
              <a:t>AS</a:t>
            </a:r>
            <a:r>
              <a:rPr lang="zh-CN" altLang="en-US" dirty="0"/>
              <a:t>曲线的含义</a:t>
            </a:r>
            <a:endParaRPr lang="en-US" altLang="zh-CN" dirty="0"/>
          </a:p>
          <a:p>
            <a:pPr lvl="1" eaLnBrk="1" hangingPunct="1">
              <a:lnSpc>
                <a:spcPct val="150000"/>
              </a:lnSpc>
              <a:buNone/>
            </a:pPr>
            <a:r>
              <a:rPr lang="zh-CN" altLang="en-US" dirty="0"/>
              <a:t>三、</a:t>
            </a:r>
            <a:r>
              <a:rPr lang="en-US" altLang="zh-CN" dirty="0"/>
              <a:t>AS</a:t>
            </a:r>
            <a:r>
              <a:rPr lang="zh-CN" altLang="en-US" dirty="0"/>
              <a:t>曲线的变动和影响因素</a:t>
            </a:r>
            <a:endParaRPr lang="zh-CN" altLang="en-US" dirty="0"/>
          </a:p>
          <a:p>
            <a:pPr lvl="1" eaLnBrk="1" hangingPunct="1">
              <a:lnSpc>
                <a:spcPct val="150000"/>
              </a:lnSpc>
              <a:buNone/>
            </a:pPr>
            <a:r>
              <a:rPr lang="zh-CN" altLang="en-US" dirty="0"/>
              <a:t>四、特殊的</a:t>
            </a:r>
            <a:r>
              <a:rPr lang="en-US" altLang="zh-CN" dirty="0"/>
              <a:t>AS</a:t>
            </a:r>
            <a:r>
              <a:rPr lang="zh-CN" altLang="en-US" dirty="0"/>
              <a:t>曲线及其变动</a:t>
            </a:r>
            <a:endParaRPr lang="zh-CN" altLang="en-US" dirty="0"/>
          </a:p>
          <a:p>
            <a:pPr lvl="1" eaLnBrk="1" hangingPunct="1">
              <a:lnSpc>
                <a:spcPct val="150000"/>
              </a:lnSpc>
              <a:buNone/>
            </a:pPr>
            <a:r>
              <a:rPr lang="zh-CN" altLang="en-US" dirty="0"/>
              <a:t>五、</a:t>
            </a:r>
            <a:r>
              <a:rPr lang="en-US" altLang="zh-CN" dirty="0"/>
              <a:t>AS</a:t>
            </a:r>
            <a:r>
              <a:rPr lang="zh-CN" altLang="en-US" dirty="0"/>
              <a:t>曲线不同特征的经济含义</a:t>
            </a:r>
            <a:endParaRPr lang="zh-CN" altLang="en-US" dirty="0"/>
          </a:p>
          <a:p>
            <a:pPr>
              <a:buNone/>
            </a:pPr>
            <a:endParaRPr lang="en-US" altLang="zh-CN" b="0" dirty="0">
              <a:solidFill>
                <a:srgbClr val="C00000"/>
              </a:solidFill>
              <a:latin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7" name="内容占位符 2"/>
          <p:cNvSpPr>
            <a:spLocks noGrp="1"/>
          </p:cNvSpPr>
          <p:nvPr>
            <p:ph idx="1"/>
          </p:nvPr>
        </p:nvSpPr>
        <p:spPr>
          <a:xfrm>
            <a:off x="0" y="0"/>
            <a:ext cx="9144000" cy="506253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0" lang="en-US" altLang="zh-CN" sz="28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3200" b="1" i="0" u="none" strike="noStrike" kern="0" cap="none" spc="0" normalizeH="0" baseline="0" noProof="0" dirty="0" smtClean="0">
                <a:ln>
                  <a:noFill/>
                </a:ln>
                <a:solidFill>
                  <a:srgbClr val="CC0000"/>
                </a:solidFill>
                <a:effectLst/>
                <a:uLnTx/>
                <a:uFillTx/>
                <a:latin typeface="+mn-lt"/>
                <a:ea typeface="+mn-ea"/>
                <a:cs typeface="+mn-cs"/>
              </a:rPr>
              <a:t>一、</a:t>
            </a:r>
            <a:r>
              <a:rPr kumimoji="0" lang="en-US" altLang="zh-CN" sz="3200" b="0" i="0" u="none" strike="noStrike" kern="0" cap="none" spc="0" normalizeH="0" baseline="0" noProof="0" dirty="0" smtClean="0">
                <a:ln>
                  <a:noFill/>
                </a:ln>
                <a:solidFill>
                  <a:srgbClr val="CC0000"/>
                </a:solidFill>
                <a:effectLst/>
                <a:uLnTx/>
                <a:uFillTx/>
                <a:latin typeface="+mn-lt"/>
                <a:ea typeface="+mn-ea"/>
                <a:cs typeface="+mn-cs"/>
              </a:rPr>
              <a:t>AS</a:t>
            </a:r>
            <a:r>
              <a:rPr kumimoji="0" lang="zh-CN" altLang="en-US" sz="3200" b="1" i="0" u="none" strike="noStrike" kern="0" cap="none" spc="0" normalizeH="0" baseline="0" noProof="0" dirty="0" smtClean="0">
                <a:ln>
                  <a:noFill/>
                </a:ln>
                <a:solidFill>
                  <a:srgbClr val="CC0000"/>
                </a:solidFill>
                <a:effectLst/>
                <a:uLnTx/>
                <a:uFillTx/>
                <a:latin typeface="+mn-lt"/>
                <a:ea typeface="+mn-ea"/>
                <a:cs typeface="+mn-cs"/>
              </a:rPr>
              <a:t>曲线的推导</a:t>
            </a:r>
            <a:br>
              <a:rPr kumimoji="0" lang="en-US" altLang="zh-CN" sz="3200" b="1" i="0" u="none" strike="noStrike" kern="0" cap="none" spc="0" normalizeH="0" baseline="0" noProof="0" dirty="0" smtClean="0">
                <a:ln>
                  <a:noFill/>
                </a:ln>
                <a:solidFill>
                  <a:srgbClr val="CC0000"/>
                </a:solidFill>
                <a:effectLst/>
                <a:uLnTx/>
                <a:uFillTx/>
                <a:latin typeface="+mn-lt"/>
                <a:ea typeface="+mn-ea"/>
                <a:cs typeface="+mn-cs"/>
              </a:rPr>
            </a:br>
            <a:r>
              <a:rPr kumimoji="0" lang="zh-CN" altLang="en-US" sz="2800" b="1" i="0" u="none" strike="noStrike" kern="0" cap="none" spc="0" normalizeH="0" baseline="0" noProof="0" dirty="0" smtClean="0">
                <a:ln>
                  <a:noFill/>
                </a:ln>
                <a:solidFill>
                  <a:schemeClr val="tx1"/>
                </a:solidFill>
                <a:effectLst/>
                <a:uLnTx/>
                <a:uFillTx/>
                <a:latin typeface="+mn-lt"/>
                <a:ea typeface="+mn-ea"/>
                <a:cs typeface="+mn-cs"/>
              </a:rPr>
              <a:t>（一）</a:t>
            </a:r>
            <a:r>
              <a:rPr kumimoji="0" lang="zh-CN" altLang="en-US" sz="2800" b="0" i="0" u="none" strike="noStrike" kern="0" cap="none" spc="0" normalizeH="0" baseline="0" noProof="0" dirty="0" smtClean="0">
                <a:ln>
                  <a:noFill/>
                </a:ln>
                <a:solidFill>
                  <a:schemeClr val="tx1"/>
                </a:solidFill>
                <a:effectLst/>
                <a:uLnTx/>
                <a:uFillTx/>
                <a:latin typeface="+mn-ea"/>
                <a:ea typeface="+mn-ea"/>
                <a:cs typeface="+mn-cs"/>
              </a:rPr>
              <a:t>推导凯恩斯主义的</a:t>
            </a:r>
            <a:r>
              <a:rPr kumimoji="0" lang="en-US" altLang="zh-CN" sz="2800" b="0" i="0" u="none" strike="noStrike" kern="0" cap="none" spc="0" normalizeH="0" baseline="0" noProof="0" dirty="0" smtClean="0">
                <a:ln>
                  <a:noFill/>
                </a:ln>
                <a:solidFill>
                  <a:schemeClr val="tx1"/>
                </a:solidFill>
                <a:effectLst/>
                <a:uLnTx/>
                <a:uFillTx/>
                <a:latin typeface="+mn-ea"/>
                <a:ea typeface="+mn-ea"/>
                <a:cs typeface="+mn-cs"/>
              </a:rPr>
              <a:t>AS</a:t>
            </a:r>
            <a:r>
              <a:rPr kumimoji="0" lang="zh-CN" altLang="en-US" sz="2800" b="0" i="0" u="none" strike="noStrike" kern="0" cap="none" spc="0" normalizeH="0" baseline="0" noProof="0" dirty="0" smtClean="0">
                <a:ln>
                  <a:noFill/>
                </a:ln>
                <a:solidFill>
                  <a:schemeClr val="tx1"/>
                </a:solidFill>
                <a:effectLst/>
                <a:uLnTx/>
                <a:uFillTx/>
                <a:latin typeface="+mn-ea"/>
                <a:ea typeface="+mn-ea"/>
                <a:cs typeface="+mn-cs"/>
              </a:rPr>
              <a:t>曲线</a:t>
            </a:r>
            <a:r>
              <a:rPr kumimoji="0" lang="zh-CN" altLang="en-US" sz="2800" b="1" i="0" u="none" strike="noStrike" kern="0" cap="none" spc="0" normalizeH="0" baseline="0" noProof="0" dirty="0" smtClean="0">
                <a:ln>
                  <a:noFill/>
                </a:ln>
                <a:solidFill>
                  <a:schemeClr val="tx1"/>
                </a:solidFill>
                <a:effectLst/>
                <a:uLnTx/>
                <a:uFillTx/>
                <a:latin typeface="+mn-lt"/>
                <a:ea typeface="+mn-ea"/>
                <a:cs typeface="+mn-cs"/>
              </a:rPr>
              <a:t>（</a:t>
            </a:r>
            <a:r>
              <a:rPr kumimoji="0" lang="zh-CN" altLang="en-US" sz="2800" b="1" i="0" u="none" strike="noStrike" kern="0" cap="none" spc="0" normalizeH="0" baseline="0" noProof="0" dirty="0" smtClean="0">
                <a:ln>
                  <a:noFill/>
                </a:ln>
                <a:solidFill>
                  <a:schemeClr val="tx1"/>
                </a:solidFill>
                <a:effectLst/>
                <a:uLnTx/>
                <a:uFillTx/>
                <a:latin typeface="+mn-lt"/>
                <a:ea typeface="+mn-ea"/>
                <a:cs typeface="+mn-cs"/>
                <a:hlinkClick r:id="rId1" action="ppaction://hlinksldjump"/>
              </a:rPr>
              <a:t>短期</a:t>
            </a:r>
            <a:r>
              <a:rPr kumimoji="0" lang="zh-CN" altLang="en-US" sz="2800" b="1" i="0" u="none" strike="noStrike" kern="0" cap="none" spc="0" normalizeH="0" baseline="0" noProof="0" dirty="0" smtClean="0">
                <a:ln>
                  <a:noFill/>
                </a:ln>
                <a:solidFill>
                  <a:schemeClr val="tx1"/>
                </a:solidFill>
                <a:effectLst/>
                <a:uLnTx/>
                <a:uFillTx/>
                <a:latin typeface="+mn-lt"/>
                <a:ea typeface="+mn-ea"/>
                <a:cs typeface="+mn-cs"/>
              </a:rPr>
              <a:t>） ：</a:t>
            </a:r>
            <a:endParaRPr kumimoji="0" lang="en-US" altLang="zh-CN" sz="28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800" b="1" i="0" u="none" strike="noStrike" kern="0" cap="none" spc="0" normalizeH="0" baseline="0" noProof="0" dirty="0" smtClean="0">
                <a:ln>
                  <a:noFill/>
                </a:ln>
                <a:solidFill>
                  <a:schemeClr val="tx1"/>
                </a:solidFill>
                <a:effectLst/>
                <a:uLnTx/>
                <a:uFillTx/>
                <a:latin typeface="+mn-lt"/>
                <a:ea typeface="+mn-ea"/>
                <a:cs typeface="+mn-cs"/>
              </a:rPr>
              <a:t>               </a:t>
            </a: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依据微观经济学的方法推导</a:t>
            </a:r>
            <a:endParaRPr kumimoji="0" lang="en-US" altLang="zh-CN" sz="28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en-US" altLang="zh-CN" sz="2800" b="0" i="0" u="none" strike="noStrike" kern="0" cap="none" spc="0" normalizeH="0" baseline="0" noProof="0" dirty="0" smtClean="0">
                <a:ln>
                  <a:noFill/>
                </a:ln>
                <a:solidFill>
                  <a:schemeClr val="tx1"/>
                </a:solidFill>
                <a:effectLst/>
                <a:uLnTx/>
                <a:uFillTx/>
                <a:latin typeface="+mn-lt"/>
                <a:ea typeface="+mn-ea"/>
                <a:cs typeface="+mn-cs"/>
              </a:rPr>
              <a:t>       1.</a:t>
            </a: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凯恩斯主义</a:t>
            </a:r>
            <a:r>
              <a:rPr kumimoji="0" lang="en-US" altLang="zh-CN" sz="2800" b="0" i="0" u="none" strike="noStrike" kern="0" cap="none" spc="0" normalizeH="0" baseline="0" noProof="0" dirty="0" smtClean="0">
                <a:ln>
                  <a:noFill/>
                </a:ln>
                <a:solidFill>
                  <a:schemeClr val="tx1"/>
                </a:solidFill>
                <a:effectLst/>
                <a:uLnTx/>
                <a:uFillTx/>
                <a:latin typeface="+mn-ea"/>
                <a:ea typeface="+mn-ea"/>
                <a:cs typeface="+mn-cs"/>
              </a:rPr>
              <a:t>AS</a:t>
            </a: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曲线的一般形式（工资向下刚性）</a:t>
            </a:r>
            <a:endParaRPr kumimoji="0" lang="en-US" altLang="zh-CN" sz="28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en-US" altLang="zh-CN" sz="2800" b="0" i="0" u="none" strike="noStrike" kern="0" cap="none" spc="0" normalizeH="0" baseline="0" noProof="0" dirty="0" smtClean="0">
                <a:ln>
                  <a:noFill/>
                </a:ln>
                <a:solidFill>
                  <a:schemeClr val="tx1"/>
                </a:solidFill>
                <a:effectLst/>
                <a:uLnTx/>
                <a:uFillTx/>
                <a:latin typeface="+mn-lt"/>
                <a:ea typeface="+mn-ea"/>
                <a:cs typeface="+mn-cs"/>
              </a:rPr>
              <a:t>       2.</a:t>
            </a: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凯恩斯主义</a:t>
            </a:r>
            <a:r>
              <a:rPr kumimoji="0" lang="en-US" altLang="zh-CN" sz="2800" b="0" i="0" u="none" strike="noStrike" kern="0" cap="none" spc="0" normalizeH="0" baseline="0" noProof="0" dirty="0" smtClean="0">
                <a:ln>
                  <a:noFill/>
                </a:ln>
                <a:solidFill>
                  <a:schemeClr val="tx1"/>
                </a:solidFill>
                <a:effectLst/>
                <a:uLnTx/>
                <a:uFillTx/>
                <a:latin typeface="+mn-ea"/>
                <a:ea typeface="+mn-ea"/>
                <a:cs typeface="+mn-cs"/>
              </a:rPr>
              <a:t>AS</a:t>
            </a: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曲线的特殊形式：水平线</a:t>
            </a:r>
            <a:endParaRPr kumimoji="0" lang="en-US" altLang="zh-CN" sz="28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800" b="1" i="0" u="none" strike="noStrike" kern="0" cap="none" spc="0" normalizeH="0" baseline="0" noProof="0" dirty="0" smtClean="0">
                <a:ln>
                  <a:noFill/>
                </a:ln>
                <a:solidFill>
                  <a:schemeClr val="tx1"/>
                </a:solidFill>
                <a:effectLst/>
                <a:uLnTx/>
                <a:uFillTx/>
                <a:latin typeface="+mn-lt"/>
                <a:ea typeface="+mn-ea"/>
                <a:cs typeface="+mn-cs"/>
              </a:rPr>
              <a:t>   （二）</a:t>
            </a: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推导</a:t>
            </a:r>
            <a:r>
              <a:rPr kumimoji="0" lang="zh-CN" altLang="en-US" sz="2800" b="0" i="0" u="none" strike="noStrike" kern="0" cap="none" spc="0" normalizeH="0" baseline="0" noProof="0" dirty="0" smtClean="0">
                <a:ln>
                  <a:noFill/>
                </a:ln>
                <a:solidFill>
                  <a:schemeClr val="tx1"/>
                </a:solidFill>
                <a:effectLst/>
                <a:uLnTx/>
                <a:uFillTx/>
                <a:latin typeface="+mn-ea"/>
                <a:ea typeface="+mn-ea"/>
                <a:cs typeface="+mn-cs"/>
              </a:rPr>
              <a:t>古典</a:t>
            </a:r>
            <a:r>
              <a:rPr kumimoji="0" lang="en-US" altLang="zh-CN" sz="2800" b="0" i="0" u="none" strike="noStrike" kern="0" cap="none" spc="0" normalizeH="0" baseline="0" noProof="0" dirty="0" smtClean="0">
                <a:ln>
                  <a:noFill/>
                </a:ln>
                <a:solidFill>
                  <a:schemeClr val="tx1"/>
                </a:solidFill>
                <a:effectLst/>
                <a:uLnTx/>
                <a:uFillTx/>
                <a:latin typeface="+mn-ea"/>
                <a:ea typeface="+mn-ea"/>
                <a:cs typeface="+mn-cs"/>
              </a:rPr>
              <a:t>AS</a:t>
            </a: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曲线（</a:t>
            </a: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hlinkClick r:id="rId2" action="ppaction://hlinksldjump"/>
              </a:rPr>
              <a:t>长期</a:t>
            </a: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）：垂直线</a:t>
            </a:r>
            <a:endParaRPr kumimoji="0" lang="en-US" altLang="zh-CN" sz="28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       对于</a:t>
            </a:r>
            <a:r>
              <a:rPr kumimoji="0" lang="en-US" altLang="zh-CN" sz="2800" b="0" i="0" u="none" strike="noStrike" kern="0" cap="none" spc="0" normalizeH="0" baseline="0" noProof="0" dirty="0" smtClean="0">
                <a:ln>
                  <a:noFill/>
                </a:ln>
                <a:solidFill>
                  <a:schemeClr val="tx1"/>
                </a:solidFill>
                <a:effectLst/>
                <a:uLnTx/>
                <a:uFillTx/>
                <a:latin typeface="+mn-ea"/>
                <a:ea typeface="+mn-ea"/>
                <a:cs typeface="+mn-cs"/>
              </a:rPr>
              <a:t>AS</a:t>
            </a: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曲线的几种类型要注意加以区分。</a:t>
            </a:r>
            <a:endParaRPr kumimoji="0" lang="en-US" altLang="zh-CN" sz="28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endParaRPr kumimoji="0" lang="en-US" altLang="zh-CN" sz="2800" b="0"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22" name="Picture 4"/>
          <p:cNvPicPr>
            <a:picLocks noChangeAspect="1"/>
          </p:cNvPicPr>
          <p:nvPr/>
        </p:nvPicPr>
        <p:blipFill>
          <a:blip r:embed="rId1"/>
          <a:stretch>
            <a:fillRect/>
          </a:stretch>
        </p:blipFill>
        <p:spPr>
          <a:xfrm>
            <a:off x="0" y="260350"/>
            <a:ext cx="9144000" cy="6273800"/>
          </a:xfrm>
          <a:prstGeom prst="rect">
            <a:avLst/>
          </a:prstGeom>
          <a:noFill/>
          <a:ln w="9525">
            <a:noFill/>
          </a:ln>
        </p:spPr>
      </p:pic>
      <p:sp>
        <p:nvSpPr>
          <p:cNvPr id="2" name="文本框 1"/>
          <p:cNvSpPr txBox="1"/>
          <p:nvPr>
            <p:custDataLst>
              <p:tags r:id="rId2"/>
            </p:custDataLst>
          </p:nvPr>
        </p:nvSpPr>
        <p:spPr>
          <a:xfrm>
            <a:off x="7306945" y="3357880"/>
            <a:ext cx="3048000" cy="368300"/>
          </a:xfrm>
          <a:prstGeom prst="rect">
            <a:avLst/>
          </a:prstGeom>
          <a:noFill/>
        </p:spPr>
        <p:txBody>
          <a:bodyPr wrap="square" rtlCol="0">
            <a:spAutoFit/>
          </a:bodyPr>
          <a:p>
            <a:r>
              <a:rPr lang="zh-CN" altLang="en-US"/>
              <a:t>劳动供给曲线</a:t>
            </a:r>
            <a:endParaRPr lang="zh-CN" altLang="en-US"/>
          </a:p>
        </p:txBody>
      </p:sp>
      <p:sp>
        <p:nvSpPr>
          <p:cNvPr id="3" name="文本框 2"/>
          <p:cNvSpPr txBox="1"/>
          <p:nvPr>
            <p:custDataLst>
              <p:tags r:id="rId3"/>
            </p:custDataLst>
          </p:nvPr>
        </p:nvSpPr>
        <p:spPr>
          <a:xfrm>
            <a:off x="7306945" y="4726305"/>
            <a:ext cx="3048000" cy="368300"/>
          </a:xfrm>
          <a:prstGeom prst="rect">
            <a:avLst/>
          </a:prstGeom>
          <a:noFill/>
        </p:spPr>
        <p:txBody>
          <a:bodyPr wrap="square" rtlCol="0">
            <a:spAutoFit/>
          </a:bodyPr>
          <a:p>
            <a:r>
              <a:rPr lang="zh-CN" altLang="en-US"/>
              <a:t>劳动需求曲线</a:t>
            </a:r>
            <a:endParaRPr lang="zh-CN" altLang="en-US"/>
          </a:p>
        </p:txBody>
      </p:sp>
      <p:sp>
        <p:nvSpPr>
          <p:cNvPr id="4" name="文本框 3"/>
          <p:cNvSpPr txBox="1"/>
          <p:nvPr>
            <p:custDataLst>
              <p:tags r:id="rId4"/>
            </p:custDataLst>
          </p:nvPr>
        </p:nvSpPr>
        <p:spPr>
          <a:xfrm>
            <a:off x="4498975" y="2999105"/>
            <a:ext cx="3048000" cy="368300"/>
          </a:xfrm>
          <a:prstGeom prst="rect">
            <a:avLst/>
          </a:prstGeom>
          <a:noFill/>
        </p:spPr>
        <p:txBody>
          <a:bodyPr wrap="square" rtlCol="0">
            <a:spAutoFit/>
          </a:bodyPr>
          <a:p>
            <a:r>
              <a:rPr lang="zh-CN" altLang="en-US"/>
              <a:t>实际工资</a:t>
            </a:r>
            <a:endParaRPr lang="zh-CN" altLang="en-US"/>
          </a:p>
        </p:txBody>
      </p:sp>
      <p:sp>
        <p:nvSpPr>
          <p:cNvPr id="5" name="文本框 4"/>
          <p:cNvSpPr txBox="1"/>
          <p:nvPr>
            <p:custDataLst>
              <p:tags r:id="rId5"/>
            </p:custDataLst>
          </p:nvPr>
        </p:nvSpPr>
        <p:spPr>
          <a:xfrm>
            <a:off x="7379970" y="5367020"/>
            <a:ext cx="3048000" cy="368300"/>
          </a:xfrm>
          <a:prstGeom prst="rect">
            <a:avLst/>
          </a:prstGeom>
          <a:noFill/>
        </p:spPr>
        <p:txBody>
          <a:bodyPr wrap="square" rtlCol="0">
            <a:spAutoFit/>
          </a:bodyPr>
          <a:p>
            <a:r>
              <a:rPr lang="zh-CN" altLang="en-US"/>
              <a:t>劳动力数量</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746" name="Picture 3">
            <a:hlinkClick r:id="rId1" action="ppaction://hlinksldjump"/>
          </p:cNvPr>
          <p:cNvPicPr>
            <a:picLocks noChangeAspect="1"/>
          </p:cNvPicPr>
          <p:nvPr/>
        </p:nvPicPr>
        <p:blipFill>
          <a:blip r:embed="rId2"/>
          <a:stretch>
            <a:fillRect/>
          </a:stretch>
        </p:blipFill>
        <p:spPr>
          <a:xfrm>
            <a:off x="468313" y="620713"/>
            <a:ext cx="8207375" cy="5186362"/>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770" name="Picture 4"/>
          <p:cNvPicPr>
            <a:picLocks noChangeAspect="1"/>
          </p:cNvPicPr>
          <p:nvPr/>
        </p:nvPicPr>
        <p:blipFill>
          <a:blip r:embed="rId1"/>
          <a:stretch>
            <a:fillRect/>
          </a:stretch>
        </p:blipFill>
        <p:spPr>
          <a:xfrm>
            <a:off x="0" y="0"/>
            <a:ext cx="9144000" cy="6859588"/>
          </a:xfrm>
          <a:prstGeom prst="rect">
            <a:avLst/>
          </a:prstGeom>
          <a:noFill/>
          <a:ln w="9525">
            <a:noFill/>
          </a:ln>
        </p:spPr>
      </p:pic>
      <p:sp>
        <p:nvSpPr>
          <p:cNvPr id="2" name="文本框 1"/>
          <p:cNvSpPr txBox="1"/>
          <p:nvPr/>
        </p:nvSpPr>
        <p:spPr>
          <a:xfrm>
            <a:off x="6948170" y="3429635"/>
            <a:ext cx="3048000" cy="368300"/>
          </a:xfrm>
          <a:prstGeom prst="rect">
            <a:avLst/>
          </a:prstGeom>
          <a:noFill/>
        </p:spPr>
        <p:txBody>
          <a:bodyPr wrap="square" rtlCol="0">
            <a:spAutoFit/>
          </a:bodyPr>
          <a:p>
            <a:r>
              <a:rPr lang="zh-CN" altLang="en-US"/>
              <a:t>劳动供给曲线</a:t>
            </a:r>
            <a:endParaRPr lang="zh-CN" altLang="en-US"/>
          </a:p>
        </p:txBody>
      </p:sp>
      <p:sp>
        <p:nvSpPr>
          <p:cNvPr id="3" name="文本框 2"/>
          <p:cNvSpPr txBox="1"/>
          <p:nvPr>
            <p:custDataLst>
              <p:tags r:id="rId2"/>
            </p:custDataLst>
          </p:nvPr>
        </p:nvSpPr>
        <p:spPr>
          <a:xfrm>
            <a:off x="6948170" y="4798060"/>
            <a:ext cx="3048000" cy="368300"/>
          </a:xfrm>
          <a:prstGeom prst="rect">
            <a:avLst/>
          </a:prstGeom>
          <a:noFill/>
        </p:spPr>
        <p:txBody>
          <a:bodyPr wrap="square" rtlCol="0">
            <a:spAutoFit/>
          </a:bodyPr>
          <a:p>
            <a:r>
              <a:rPr lang="zh-CN" altLang="en-US"/>
              <a:t>劳动需求曲线</a:t>
            </a:r>
            <a:endParaRPr lang="zh-CN" altLang="en-US"/>
          </a:p>
        </p:txBody>
      </p:sp>
      <p:sp>
        <p:nvSpPr>
          <p:cNvPr id="4" name="文本框 3"/>
          <p:cNvSpPr txBox="1"/>
          <p:nvPr>
            <p:custDataLst>
              <p:tags r:id="rId3"/>
            </p:custDataLst>
          </p:nvPr>
        </p:nvSpPr>
        <p:spPr>
          <a:xfrm>
            <a:off x="4140200" y="3070860"/>
            <a:ext cx="3048000" cy="368300"/>
          </a:xfrm>
          <a:prstGeom prst="rect">
            <a:avLst/>
          </a:prstGeom>
          <a:noFill/>
        </p:spPr>
        <p:txBody>
          <a:bodyPr wrap="square" rtlCol="0">
            <a:spAutoFit/>
          </a:bodyPr>
          <a:p>
            <a:r>
              <a:rPr lang="zh-CN" altLang="en-US"/>
              <a:t>实际工资</a:t>
            </a:r>
            <a:endParaRPr lang="zh-CN" altLang="en-US"/>
          </a:p>
        </p:txBody>
      </p:sp>
      <p:sp>
        <p:nvSpPr>
          <p:cNvPr id="5" name="文本框 4"/>
          <p:cNvSpPr txBox="1"/>
          <p:nvPr>
            <p:custDataLst>
              <p:tags r:id="rId4"/>
            </p:custDataLst>
          </p:nvPr>
        </p:nvSpPr>
        <p:spPr>
          <a:xfrm>
            <a:off x="7236460" y="5438775"/>
            <a:ext cx="3048000" cy="368300"/>
          </a:xfrm>
          <a:prstGeom prst="rect">
            <a:avLst/>
          </a:prstGeom>
          <a:noFill/>
        </p:spPr>
        <p:txBody>
          <a:bodyPr wrap="square" rtlCol="0">
            <a:spAutoFit/>
          </a:bodyPr>
          <a:p>
            <a:r>
              <a:rPr lang="zh-CN" altLang="en-US"/>
              <a:t>劳动力数量</a:t>
            </a:r>
            <a:endParaRPr lang="zh-CN" altLang="en-US"/>
          </a:p>
        </p:txBody>
      </p:sp>
      <p:sp>
        <p:nvSpPr>
          <p:cNvPr id="10" name="文本框 9"/>
          <p:cNvSpPr txBox="1"/>
          <p:nvPr/>
        </p:nvSpPr>
        <p:spPr>
          <a:xfrm>
            <a:off x="2411730" y="6165850"/>
            <a:ext cx="5095875" cy="368300"/>
          </a:xfrm>
          <a:prstGeom prst="rect">
            <a:avLst/>
          </a:prstGeom>
          <a:noFill/>
        </p:spPr>
        <p:txBody>
          <a:bodyPr wrap="square" rtlCol="0">
            <a:spAutoFit/>
          </a:bodyPr>
          <a:p>
            <a:r>
              <a:rPr lang="zh-CN" altLang="en-US"/>
              <a:t>长期的工资下降刚性消失</a:t>
            </a:r>
            <a:r>
              <a:rPr lang="en-US" altLang="zh-CN"/>
              <a:t>——</a:t>
            </a:r>
            <a:r>
              <a:rPr lang="zh-CN" altLang="en-US"/>
              <a:t>充分就业</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fld>
            <a:endParaRPr lang="zh-CN" altLang="en-US" sz="1400" dirty="0"/>
          </a:p>
        </p:txBody>
      </p:sp>
      <p:sp>
        <p:nvSpPr>
          <p:cNvPr id="33795" name="Rectangle 2"/>
          <p:cNvSpPr>
            <a:spLocks noGrp="1"/>
          </p:cNvSpPr>
          <p:nvPr>
            <p:ph type="title"/>
          </p:nvPr>
        </p:nvSpPr>
        <p:spPr>
          <a:xfrm>
            <a:off x="684213" y="0"/>
            <a:ext cx="8075612" cy="1196975"/>
          </a:xfrm>
        </p:spPr>
        <p:txBody>
          <a:bodyPr vert="horz" wrap="square" lIns="91440" tIns="45720" rIns="91440" bIns="45720" anchor="ctr" anchorCtr="0"/>
          <a:p>
            <a:pPr eaLnBrk="1" hangingPunct="1"/>
            <a:br>
              <a:rPr lang="zh-CN" altLang="en-US" sz="2400" b="1" dirty="0">
                <a:latin typeface="Times New Roman" panose="02020603050405020304" pitchFamily="18" charset="0"/>
              </a:rPr>
            </a:br>
            <a:br>
              <a:rPr lang="zh-CN" altLang="en-US" sz="1000" b="1" dirty="0">
                <a:latin typeface="Times New Roman" panose="02020603050405020304" pitchFamily="18" charset="0"/>
              </a:rPr>
            </a:br>
            <a:r>
              <a:rPr lang="zh-CN" altLang="en-US" sz="1000" b="1" dirty="0">
                <a:latin typeface="Times New Roman" panose="02020603050405020304" pitchFamily="18" charset="0"/>
              </a:rPr>
              <a:t>     </a:t>
            </a:r>
            <a:r>
              <a:rPr lang="en-US" altLang="zh-CN" sz="2000" dirty="0">
                <a:solidFill>
                  <a:srgbClr val="000000"/>
                </a:solidFill>
                <a:latin typeface="Times New Roman" panose="02020603050405020304" pitchFamily="18" charset="0"/>
              </a:rPr>
              <a:t>AS</a:t>
            </a:r>
            <a:r>
              <a:rPr lang="zh-CN" altLang="en-US" sz="2000" dirty="0">
                <a:solidFill>
                  <a:srgbClr val="000000"/>
                </a:solidFill>
                <a:latin typeface="Times New Roman" panose="02020603050405020304" pitchFamily="18" charset="0"/>
              </a:rPr>
              <a:t>曲线的另一种推导</a:t>
            </a:r>
            <a:br>
              <a:rPr lang="en-US" altLang="zh-CN" sz="1800" dirty="0">
                <a:solidFill>
                  <a:srgbClr val="000000"/>
                </a:solidFill>
                <a:latin typeface="Times New Roman" panose="02020603050405020304" pitchFamily="18" charset="0"/>
              </a:rPr>
            </a:br>
            <a:endParaRPr lang="en-US" altLang="zh-CN" sz="1800" dirty="0">
              <a:solidFill>
                <a:srgbClr val="000000"/>
              </a:solidFill>
              <a:latin typeface="Times New Roman" panose="02020603050405020304" pitchFamily="18" charset="0"/>
            </a:endParaRPr>
          </a:p>
        </p:txBody>
      </p:sp>
      <p:sp>
        <p:nvSpPr>
          <p:cNvPr id="33796" name="Rectangle 4"/>
          <p:cNvSpPr/>
          <p:nvPr/>
        </p:nvSpPr>
        <p:spPr>
          <a:xfrm>
            <a:off x="755650" y="1196975"/>
            <a:ext cx="3311525" cy="328613"/>
          </a:xfrm>
          <a:prstGeom prst="rect">
            <a:avLst/>
          </a:prstGeom>
          <a:noFill/>
          <a:ln w="9525">
            <a:noFill/>
          </a:ln>
        </p:spPr>
        <p:txBody>
          <a:bodyPr>
            <a:spAutoFit/>
          </a:bodyPr>
          <a:p>
            <a:pPr>
              <a:lnSpc>
                <a:spcPct val="110000"/>
              </a:lnSpc>
              <a:spcBef>
                <a:spcPct val="20000"/>
              </a:spcBef>
            </a:pPr>
            <a:r>
              <a:rPr lang="en-US" altLang="zh-CN" sz="1400" dirty="0">
                <a:latin typeface="宋体" panose="02010600030101010101" pitchFamily="2" charset="-122"/>
              </a:rPr>
              <a:t>(1)</a:t>
            </a:r>
            <a:r>
              <a:rPr lang="zh-CN" altLang="en-US" sz="1400" dirty="0">
                <a:latin typeface="宋体" panose="02010600030101010101" pitchFamily="2" charset="-122"/>
              </a:rPr>
              <a:t>实际工资</a:t>
            </a:r>
            <a:r>
              <a:rPr lang="en-US" altLang="zh-CN" sz="1400" dirty="0">
                <a:latin typeface="宋体" panose="02010600030101010101" pitchFamily="2" charset="-122"/>
              </a:rPr>
              <a:t>:</a:t>
            </a:r>
            <a:r>
              <a:rPr lang="en-US" altLang="zh-CN" sz="1400" b="1" dirty="0">
                <a:latin typeface="Arial" panose="020B0604020202020204" pitchFamily="34" charset="0"/>
              </a:rPr>
              <a:t>W=w/P</a:t>
            </a:r>
            <a:r>
              <a:rPr lang="en-US" altLang="zh-CN" sz="1400" dirty="0">
                <a:latin typeface="Arial" panose="020B0604020202020204" pitchFamily="34" charset="0"/>
              </a:rPr>
              <a:t>  </a:t>
            </a:r>
            <a:r>
              <a:rPr lang="en-US" altLang="zh-CN" sz="1400" b="1" dirty="0">
                <a:latin typeface="Arial" panose="020B0604020202020204" pitchFamily="34" charset="0"/>
              </a:rPr>
              <a:t>W=f(P)    (W’ </a:t>
            </a:r>
            <a:r>
              <a:rPr lang="zh-CN" altLang="en-US" sz="1400" b="1" dirty="0">
                <a:latin typeface="Arial" panose="020B0604020202020204" pitchFamily="34" charset="0"/>
              </a:rPr>
              <a:t>＜</a:t>
            </a:r>
            <a:r>
              <a:rPr lang="en-US" altLang="zh-CN" sz="1400" b="1" dirty="0">
                <a:latin typeface="Arial" panose="020B0604020202020204" pitchFamily="34" charset="0"/>
              </a:rPr>
              <a:t>0)</a:t>
            </a:r>
            <a:endParaRPr lang="en-US" altLang="zh-CN" sz="1400" b="1" dirty="0">
              <a:latin typeface="Arial" panose="020B0604020202020204" pitchFamily="34" charset="0"/>
            </a:endParaRPr>
          </a:p>
        </p:txBody>
      </p:sp>
      <p:sp>
        <p:nvSpPr>
          <p:cNvPr id="33797" name="Line 5"/>
          <p:cNvSpPr/>
          <p:nvPr/>
        </p:nvSpPr>
        <p:spPr>
          <a:xfrm>
            <a:off x="1476375" y="1700213"/>
            <a:ext cx="0" cy="1441450"/>
          </a:xfrm>
          <a:prstGeom prst="line">
            <a:avLst/>
          </a:prstGeom>
          <a:ln w="19050" cap="flat" cmpd="sng">
            <a:solidFill>
              <a:schemeClr val="tx1"/>
            </a:solidFill>
            <a:prstDash val="solid"/>
            <a:headEnd type="stealth" w="med" len="lg"/>
            <a:tailEnd type="none" w="med" len="med"/>
          </a:ln>
        </p:spPr>
      </p:sp>
      <p:sp>
        <p:nvSpPr>
          <p:cNvPr id="33798" name="Line 6"/>
          <p:cNvSpPr/>
          <p:nvPr/>
        </p:nvSpPr>
        <p:spPr>
          <a:xfrm>
            <a:off x="1476375" y="3141663"/>
            <a:ext cx="2159000" cy="0"/>
          </a:xfrm>
          <a:prstGeom prst="line">
            <a:avLst/>
          </a:prstGeom>
          <a:ln w="19050" cap="flat" cmpd="sng">
            <a:solidFill>
              <a:schemeClr val="tx1"/>
            </a:solidFill>
            <a:prstDash val="solid"/>
            <a:headEnd type="none" w="med" len="med"/>
            <a:tailEnd type="stealth" w="med" len="lg"/>
          </a:ln>
        </p:spPr>
      </p:sp>
      <p:sp>
        <p:nvSpPr>
          <p:cNvPr id="33799" name="Arc 7"/>
          <p:cNvSpPr/>
          <p:nvPr/>
        </p:nvSpPr>
        <p:spPr>
          <a:xfrm rot="3570068" flipV="1">
            <a:off x="2008188" y="1323975"/>
            <a:ext cx="1892300" cy="1427163"/>
          </a:xfrm>
          <a:custGeom>
            <a:avLst/>
            <a:gdLst>
              <a:gd name="txL" fmla="*/ 0 w 18300"/>
              <a:gd name="txT" fmla="*/ 0 h 21395"/>
              <a:gd name="txR" fmla="*/ 18300 w 18300"/>
              <a:gd name="txB" fmla="*/ 21395 h 21395"/>
            </a:gdLst>
            <a:ahLst/>
            <a:cxnLst>
              <a:cxn ang="0">
                <a:pos x="2147483647" y="0"/>
              </a:cxn>
              <a:cxn ang="0">
                <a:pos x="2147483647" y="2147483647"/>
              </a:cxn>
              <a:cxn ang="0">
                <a:pos x="0" y="2147483647"/>
              </a:cxn>
            </a:cxnLst>
            <a:rect l="txL" t="txT" r="txR" b="txB"/>
            <a:pathLst>
              <a:path w="18300" h="21395" fill="none">
                <a:moveTo>
                  <a:pt x="2968" y="-1"/>
                </a:moveTo>
                <a:cubicBezTo>
                  <a:pt x="9294" y="877"/>
                  <a:pt x="14907" y="4509"/>
                  <a:pt x="18300" y="9920"/>
                </a:cubicBezTo>
              </a:path>
              <a:path w="18300" h="21395" stroke="0">
                <a:moveTo>
                  <a:pt x="2968" y="-1"/>
                </a:moveTo>
                <a:cubicBezTo>
                  <a:pt x="9294" y="877"/>
                  <a:pt x="14907" y="4509"/>
                  <a:pt x="18300" y="9920"/>
                </a:cubicBezTo>
                <a:lnTo>
                  <a:pt x="0" y="21395"/>
                </a:lnTo>
                <a:lnTo>
                  <a:pt x="2968" y="-1"/>
                </a:lnTo>
                <a:close/>
              </a:path>
            </a:pathLst>
          </a:custGeom>
          <a:noFill/>
          <a:ln w="19050" cap="flat" cmpd="sng">
            <a:solidFill>
              <a:srgbClr val="0000FF">
                <a:alpha val="100000"/>
              </a:srgbClr>
            </a:solidFill>
            <a:prstDash val="solid"/>
            <a:round/>
            <a:headEnd type="none" w="med" len="med"/>
            <a:tailEnd type="none" w="med" len="med"/>
          </a:ln>
        </p:spPr>
        <p:txBody>
          <a:bodyPr/>
          <a:p>
            <a:endParaRPr lang="zh-CN" altLang="en-US"/>
          </a:p>
        </p:txBody>
      </p:sp>
      <p:sp>
        <p:nvSpPr>
          <p:cNvPr id="33800" name="Text Box 8"/>
          <p:cNvSpPr txBox="1"/>
          <p:nvPr/>
        </p:nvSpPr>
        <p:spPr>
          <a:xfrm>
            <a:off x="1187450" y="1700213"/>
            <a:ext cx="260350" cy="255587"/>
          </a:xfrm>
          <a:prstGeom prst="rect">
            <a:avLst/>
          </a:prstGeom>
          <a:noFill/>
          <a:ln w="9525">
            <a:noFill/>
          </a:ln>
        </p:spPr>
        <p:txBody>
          <a:bodyPr>
            <a:spAutoFit/>
          </a:bodyPr>
          <a:p>
            <a:r>
              <a:rPr lang="en-US" altLang="zh-CN" sz="1600" b="1" baseline="30000" dirty="0">
                <a:latin typeface="Arial" panose="020B0604020202020204" pitchFamily="34" charset="0"/>
              </a:rPr>
              <a:t>P</a:t>
            </a:r>
            <a:endParaRPr lang="en-US" altLang="zh-CN" sz="1600" b="1" baseline="30000" dirty="0">
              <a:latin typeface="Arial" panose="020B0604020202020204" pitchFamily="34" charset="0"/>
            </a:endParaRPr>
          </a:p>
        </p:txBody>
      </p:sp>
      <p:sp>
        <p:nvSpPr>
          <p:cNvPr id="33801" name="Text Box 9"/>
          <p:cNvSpPr txBox="1"/>
          <p:nvPr/>
        </p:nvSpPr>
        <p:spPr>
          <a:xfrm>
            <a:off x="3635375" y="3070225"/>
            <a:ext cx="285750" cy="255588"/>
          </a:xfrm>
          <a:prstGeom prst="rect">
            <a:avLst/>
          </a:prstGeom>
          <a:noFill/>
          <a:ln w="9525">
            <a:noFill/>
          </a:ln>
        </p:spPr>
        <p:txBody>
          <a:bodyPr>
            <a:spAutoFit/>
          </a:bodyPr>
          <a:p>
            <a:r>
              <a:rPr lang="en-US" altLang="zh-CN" sz="1600" b="1" baseline="30000" dirty="0">
                <a:latin typeface="Arial" panose="020B0604020202020204" pitchFamily="34" charset="0"/>
              </a:rPr>
              <a:t>w</a:t>
            </a:r>
            <a:endParaRPr lang="en-US" altLang="zh-CN" sz="1600" b="1" baseline="30000" dirty="0">
              <a:latin typeface="Arial" panose="020B0604020202020204" pitchFamily="34" charset="0"/>
            </a:endParaRPr>
          </a:p>
        </p:txBody>
      </p:sp>
      <p:sp>
        <p:nvSpPr>
          <p:cNvPr id="33802" name="Text Box 10"/>
          <p:cNvSpPr txBox="1"/>
          <p:nvPr/>
        </p:nvSpPr>
        <p:spPr>
          <a:xfrm>
            <a:off x="1187450" y="3070225"/>
            <a:ext cx="254000" cy="255588"/>
          </a:xfrm>
          <a:prstGeom prst="rect">
            <a:avLst/>
          </a:prstGeom>
          <a:noFill/>
          <a:ln w="9525">
            <a:noFill/>
          </a:ln>
        </p:spPr>
        <p:txBody>
          <a:bodyPr>
            <a:spAutoFit/>
          </a:bodyPr>
          <a:p>
            <a:r>
              <a:rPr lang="en-US" altLang="zh-CN" sz="1600" b="1" i="1" baseline="30000" dirty="0">
                <a:latin typeface="Arial" panose="020B0604020202020204" pitchFamily="34" charset="0"/>
              </a:rPr>
              <a:t>0</a:t>
            </a:r>
            <a:endParaRPr lang="en-US" altLang="zh-CN" sz="1600" b="1" i="1" baseline="30000" dirty="0">
              <a:latin typeface="Arial" panose="020B0604020202020204" pitchFamily="34" charset="0"/>
            </a:endParaRPr>
          </a:p>
        </p:txBody>
      </p:sp>
      <p:sp>
        <p:nvSpPr>
          <p:cNvPr id="33803" name="Rectangle 11"/>
          <p:cNvSpPr/>
          <p:nvPr/>
        </p:nvSpPr>
        <p:spPr>
          <a:xfrm>
            <a:off x="971550" y="5951538"/>
            <a:ext cx="3095625" cy="307975"/>
          </a:xfrm>
          <a:prstGeom prst="rect">
            <a:avLst/>
          </a:prstGeom>
          <a:noFill/>
          <a:ln w="9525">
            <a:noFill/>
          </a:ln>
        </p:spPr>
        <p:txBody>
          <a:bodyPr>
            <a:spAutoFit/>
          </a:bodyPr>
          <a:p>
            <a:r>
              <a:rPr lang="en-US" altLang="zh-CN" sz="1400" dirty="0">
                <a:latin typeface="宋体" panose="02010600030101010101" pitchFamily="2" charset="-122"/>
              </a:rPr>
              <a:t>(2)</a:t>
            </a:r>
            <a:r>
              <a:rPr lang="zh-CN" altLang="en-US" sz="1400" dirty="0">
                <a:latin typeface="Arial" panose="020B0604020202020204" pitchFamily="34" charset="0"/>
              </a:rPr>
              <a:t>就业量</a:t>
            </a:r>
            <a:r>
              <a:rPr lang="en-US" altLang="zh-CN" sz="1400" dirty="0">
                <a:latin typeface="宋体" panose="02010600030101010101" pitchFamily="2" charset="-122"/>
              </a:rPr>
              <a:t>:</a:t>
            </a:r>
            <a:r>
              <a:rPr lang="en-US" altLang="zh-CN" sz="1400" b="1" dirty="0">
                <a:latin typeface="Arial" panose="020B0604020202020204" pitchFamily="34" charset="0"/>
              </a:rPr>
              <a:t>N=f(W)    </a:t>
            </a:r>
            <a:r>
              <a:rPr lang="en-US" altLang="zh-CN" sz="1400" b="1" dirty="0">
                <a:latin typeface="宋体" panose="02010600030101010101" pitchFamily="2" charset="-122"/>
              </a:rPr>
              <a:t>(</a:t>
            </a:r>
            <a:r>
              <a:rPr lang="en-US" altLang="zh-CN" sz="1400" b="1" dirty="0">
                <a:latin typeface="Arial" panose="020B0604020202020204" pitchFamily="34" charset="0"/>
              </a:rPr>
              <a:t>N’</a:t>
            </a:r>
            <a:r>
              <a:rPr lang="en-US" altLang="en-US" sz="1400" b="1" dirty="0">
                <a:latin typeface="Arial" panose="020B0604020202020204" pitchFamily="34" charset="0"/>
              </a:rPr>
              <a:t>＜</a:t>
            </a:r>
            <a:r>
              <a:rPr lang="en-US" altLang="zh-CN" sz="1400" b="1" dirty="0">
                <a:latin typeface="Arial" panose="020B0604020202020204" pitchFamily="34" charset="0"/>
              </a:rPr>
              <a:t>0</a:t>
            </a:r>
            <a:r>
              <a:rPr lang="zh-CN" altLang="en-US" sz="1400" b="1" dirty="0">
                <a:latin typeface="Arial" panose="020B0604020202020204" pitchFamily="34" charset="0"/>
              </a:rPr>
              <a:t>）</a:t>
            </a:r>
            <a:endParaRPr lang="zh-CN" altLang="en-US" sz="1400" b="1" dirty="0">
              <a:latin typeface="Arial" panose="020B0604020202020204" pitchFamily="34" charset="0"/>
            </a:endParaRPr>
          </a:p>
        </p:txBody>
      </p:sp>
      <p:sp>
        <p:nvSpPr>
          <p:cNvPr id="33804" name="Line 13"/>
          <p:cNvSpPr/>
          <p:nvPr/>
        </p:nvSpPr>
        <p:spPr>
          <a:xfrm>
            <a:off x="5724525" y="3141663"/>
            <a:ext cx="2159000" cy="0"/>
          </a:xfrm>
          <a:prstGeom prst="line">
            <a:avLst/>
          </a:prstGeom>
          <a:ln w="19050" cap="flat" cmpd="sng">
            <a:solidFill>
              <a:schemeClr val="tx1"/>
            </a:solidFill>
            <a:prstDash val="solid"/>
            <a:headEnd type="none" w="med" len="med"/>
            <a:tailEnd type="stealth" w="med" len="lg"/>
          </a:ln>
        </p:spPr>
      </p:sp>
      <p:sp>
        <p:nvSpPr>
          <p:cNvPr id="33805" name="Line 15"/>
          <p:cNvSpPr/>
          <p:nvPr/>
        </p:nvSpPr>
        <p:spPr>
          <a:xfrm>
            <a:off x="5724525" y="1700213"/>
            <a:ext cx="0" cy="1441450"/>
          </a:xfrm>
          <a:prstGeom prst="line">
            <a:avLst/>
          </a:prstGeom>
          <a:ln w="19050" cap="flat" cmpd="sng">
            <a:solidFill>
              <a:schemeClr val="tx1"/>
            </a:solidFill>
            <a:prstDash val="solid"/>
            <a:headEnd type="stealth" w="med" len="lg"/>
            <a:tailEnd type="none" w="med" len="med"/>
          </a:ln>
        </p:spPr>
      </p:sp>
      <p:sp>
        <p:nvSpPr>
          <p:cNvPr id="33806" name="Rectangle 19"/>
          <p:cNvSpPr/>
          <p:nvPr/>
        </p:nvSpPr>
        <p:spPr>
          <a:xfrm>
            <a:off x="5435600" y="3070225"/>
            <a:ext cx="269875" cy="276225"/>
          </a:xfrm>
          <a:prstGeom prst="rect">
            <a:avLst/>
          </a:prstGeom>
          <a:noFill/>
          <a:ln w="9525">
            <a:noFill/>
          </a:ln>
        </p:spPr>
        <p:txBody>
          <a:bodyPr wrap="none">
            <a:spAutoFit/>
          </a:bodyPr>
          <a:p>
            <a:r>
              <a:rPr lang="en-US" altLang="zh-CN" b="1" i="1" baseline="30000" dirty="0">
                <a:latin typeface="Arial" panose="020B0604020202020204" pitchFamily="34" charset="0"/>
              </a:rPr>
              <a:t>0</a:t>
            </a:r>
            <a:endParaRPr lang="zh-CN" altLang="en-US" b="1" i="1" baseline="30000" dirty="0">
              <a:latin typeface="Arial" panose="020B0604020202020204" pitchFamily="34" charset="0"/>
            </a:endParaRPr>
          </a:p>
        </p:txBody>
      </p:sp>
      <p:sp>
        <p:nvSpPr>
          <p:cNvPr id="33807" name="Text Box 20"/>
          <p:cNvSpPr txBox="1"/>
          <p:nvPr/>
        </p:nvSpPr>
        <p:spPr>
          <a:xfrm>
            <a:off x="3635375" y="5446713"/>
            <a:ext cx="290513" cy="257175"/>
          </a:xfrm>
          <a:prstGeom prst="rect">
            <a:avLst/>
          </a:prstGeom>
          <a:noFill/>
          <a:ln w="9525">
            <a:noFill/>
          </a:ln>
        </p:spPr>
        <p:txBody>
          <a:bodyPr wrap="none">
            <a:spAutoFit/>
          </a:bodyPr>
          <a:p>
            <a:r>
              <a:rPr lang="en-US" altLang="zh-CN" sz="1600" b="1" baseline="30000" dirty="0">
                <a:latin typeface="Arial" panose="020B0604020202020204" pitchFamily="34" charset="0"/>
              </a:rPr>
              <a:t>w</a:t>
            </a:r>
            <a:endParaRPr lang="en-US" altLang="zh-CN" sz="1600" b="1" baseline="30000" dirty="0">
              <a:latin typeface="Arial" panose="020B0604020202020204" pitchFamily="34" charset="0"/>
            </a:endParaRPr>
          </a:p>
        </p:txBody>
      </p:sp>
      <p:sp>
        <p:nvSpPr>
          <p:cNvPr id="33808" name="Text Box 21"/>
          <p:cNvSpPr txBox="1"/>
          <p:nvPr/>
        </p:nvSpPr>
        <p:spPr>
          <a:xfrm>
            <a:off x="5508625" y="4078288"/>
            <a:ext cx="284163" cy="255587"/>
          </a:xfrm>
          <a:prstGeom prst="rect">
            <a:avLst/>
          </a:prstGeom>
          <a:noFill/>
          <a:ln w="9525">
            <a:noFill/>
          </a:ln>
        </p:spPr>
        <p:txBody>
          <a:bodyPr wrap="none">
            <a:spAutoFit/>
          </a:bodyPr>
          <a:p>
            <a:r>
              <a:rPr lang="en-US" altLang="zh-CN" sz="1600" b="1" baseline="30000" dirty="0">
                <a:latin typeface="Arial" panose="020B0604020202020204" pitchFamily="34" charset="0"/>
              </a:rPr>
              <a:t>N</a:t>
            </a:r>
            <a:endParaRPr lang="en-US" altLang="zh-CN" sz="1600" b="1" baseline="30000" dirty="0">
              <a:latin typeface="Arial" panose="020B0604020202020204" pitchFamily="34" charset="0"/>
            </a:endParaRPr>
          </a:p>
        </p:txBody>
      </p:sp>
      <p:sp>
        <p:nvSpPr>
          <p:cNvPr id="33809" name="Rectangle 22"/>
          <p:cNvSpPr/>
          <p:nvPr/>
        </p:nvSpPr>
        <p:spPr>
          <a:xfrm>
            <a:off x="5364163" y="5735638"/>
            <a:ext cx="2951162" cy="492125"/>
          </a:xfrm>
          <a:prstGeom prst="rect">
            <a:avLst/>
          </a:prstGeom>
          <a:noFill/>
          <a:ln w="9525">
            <a:noFill/>
          </a:ln>
        </p:spPr>
        <p:txBody>
          <a:bodyPr>
            <a:spAutoFit/>
          </a:bodyPr>
          <a:p>
            <a:endParaRPr lang="zh-CN" altLang="en-US" baseline="30000" dirty="0">
              <a:latin typeface="Arial" panose="020B0604020202020204" pitchFamily="34" charset="0"/>
            </a:endParaRPr>
          </a:p>
          <a:p>
            <a:r>
              <a:rPr lang="zh-CN" altLang="en-US" baseline="30000" dirty="0">
                <a:latin typeface="Arial" panose="020B0604020202020204" pitchFamily="34" charset="0"/>
              </a:rPr>
              <a:t> </a:t>
            </a:r>
            <a:r>
              <a:rPr lang="en-US" altLang="zh-CN" sz="1400" dirty="0">
                <a:latin typeface="宋体" panose="02010600030101010101" pitchFamily="2" charset="-122"/>
              </a:rPr>
              <a:t>(3)</a:t>
            </a:r>
            <a:r>
              <a:rPr lang="zh-CN" altLang="en-US" sz="1400" dirty="0">
                <a:latin typeface="宋体" panose="02010600030101010101" pitchFamily="2" charset="-122"/>
              </a:rPr>
              <a:t>总产出</a:t>
            </a:r>
            <a:r>
              <a:rPr lang="en-US" altLang="zh-CN" sz="1400" dirty="0">
                <a:latin typeface="宋体" panose="02010600030101010101" pitchFamily="2" charset="-122"/>
              </a:rPr>
              <a:t>:</a:t>
            </a:r>
            <a:r>
              <a:rPr lang="en-US" altLang="zh-CN" sz="1400" b="1" dirty="0">
                <a:latin typeface="Arial" panose="020B0604020202020204" pitchFamily="34" charset="0"/>
              </a:rPr>
              <a:t>Y=f(N)       (Y’</a:t>
            </a:r>
            <a:r>
              <a:rPr lang="zh-CN" altLang="en-US" sz="1400" b="1" dirty="0">
                <a:latin typeface="Arial" panose="020B0604020202020204" pitchFamily="34" charset="0"/>
              </a:rPr>
              <a:t>＞</a:t>
            </a:r>
            <a:r>
              <a:rPr lang="en-US" altLang="zh-CN" sz="1400" b="1" dirty="0">
                <a:latin typeface="Arial" panose="020B0604020202020204" pitchFamily="34" charset="0"/>
              </a:rPr>
              <a:t>0 )</a:t>
            </a:r>
            <a:r>
              <a:rPr lang="en-US" altLang="zh-CN" sz="1400" dirty="0">
                <a:latin typeface="Arial" panose="020B0604020202020204" pitchFamily="34" charset="0"/>
              </a:rPr>
              <a:t> </a:t>
            </a:r>
            <a:endParaRPr lang="zh-CN" altLang="en-US" sz="1400" dirty="0">
              <a:latin typeface="Arial" panose="020B0604020202020204" pitchFamily="34" charset="0"/>
            </a:endParaRPr>
          </a:p>
        </p:txBody>
      </p:sp>
      <p:sp>
        <p:nvSpPr>
          <p:cNvPr id="33810" name="Rectangle 23"/>
          <p:cNvSpPr/>
          <p:nvPr/>
        </p:nvSpPr>
        <p:spPr>
          <a:xfrm>
            <a:off x="5219700" y="1196975"/>
            <a:ext cx="3816350" cy="306388"/>
          </a:xfrm>
          <a:prstGeom prst="rect">
            <a:avLst/>
          </a:prstGeom>
          <a:noFill/>
          <a:ln w="9525">
            <a:noFill/>
          </a:ln>
        </p:spPr>
        <p:txBody>
          <a:bodyPr>
            <a:spAutoFit/>
          </a:bodyPr>
          <a:p>
            <a:r>
              <a:rPr lang="en-US" altLang="zh-CN" sz="1400" dirty="0">
                <a:latin typeface="宋体" panose="02010600030101010101" pitchFamily="2" charset="-122"/>
              </a:rPr>
              <a:t>(4)</a:t>
            </a:r>
            <a:r>
              <a:rPr lang="zh-CN" altLang="en-US" sz="1400" dirty="0">
                <a:latin typeface="宋体" panose="02010600030101010101" pitchFamily="2" charset="-122"/>
              </a:rPr>
              <a:t>总供给函数</a:t>
            </a:r>
            <a:r>
              <a:rPr lang="en-US" altLang="zh-CN" sz="1400" b="1" dirty="0">
                <a:latin typeface="宋体" panose="02010600030101010101" pitchFamily="2" charset="-122"/>
              </a:rPr>
              <a:t>:</a:t>
            </a:r>
            <a:r>
              <a:rPr lang="en-US" altLang="zh-CN" sz="1400" b="1" dirty="0">
                <a:latin typeface="Arial" panose="020B0604020202020204" pitchFamily="34" charset="0"/>
              </a:rPr>
              <a:t>AS=f(P,W,N,Y) =f(P)  (Y’ </a:t>
            </a:r>
            <a:r>
              <a:rPr lang="zh-CN" altLang="en-US" sz="1400" b="1" dirty="0">
                <a:latin typeface="Arial" panose="020B0604020202020204" pitchFamily="34" charset="0"/>
              </a:rPr>
              <a:t>＞</a:t>
            </a:r>
            <a:r>
              <a:rPr lang="en-US" altLang="zh-CN" sz="1400" b="1" dirty="0">
                <a:latin typeface="Arial" panose="020B0604020202020204" pitchFamily="34" charset="0"/>
              </a:rPr>
              <a:t> 0 )</a:t>
            </a:r>
            <a:endParaRPr lang="zh-CN" altLang="en-US" sz="1400" b="1" dirty="0">
              <a:latin typeface="Arial" panose="020B0604020202020204" pitchFamily="34" charset="0"/>
            </a:endParaRPr>
          </a:p>
        </p:txBody>
      </p:sp>
      <p:sp>
        <p:nvSpPr>
          <p:cNvPr id="33811" name="Line 25"/>
          <p:cNvSpPr/>
          <p:nvPr/>
        </p:nvSpPr>
        <p:spPr>
          <a:xfrm>
            <a:off x="1476375" y="5516563"/>
            <a:ext cx="2159000" cy="0"/>
          </a:xfrm>
          <a:prstGeom prst="line">
            <a:avLst/>
          </a:prstGeom>
          <a:ln w="19050" cap="flat" cmpd="sng">
            <a:solidFill>
              <a:schemeClr val="tx1"/>
            </a:solidFill>
            <a:prstDash val="solid"/>
            <a:headEnd type="none" w="med" len="med"/>
            <a:tailEnd type="stealth" w="med" len="lg"/>
          </a:ln>
        </p:spPr>
      </p:sp>
      <p:sp>
        <p:nvSpPr>
          <p:cNvPr id="33812" name="Arc 26"/>
          <p:cNvSpPr/>
          <p:nvPr/>
        </p:nvSpPr>
        <p:spPr>
          <a:xfrm rot="3305129" flipV="1">
            <a:off x="2041525" y="3630613"/>
            <a:ext cx="1841500" cy="1433512"/>
          </a:xfrm>
          <a:custGeom>
            <a:avLst/>
            <a:gdLst>
              <a:gd name="txL" fmla="*/ 0 w 18156"/>
              <a:gd name="txT" fmla="*/ 0 h 21395"/>
              <a:gd name="txR" fmla="*/ 18156 w 18156"/>
              <a:gd name="txB" fmla="*/ 21395 h 21395"/>
            </a:gdLst>
            <a:ahLst/>
            <a:cxnLst>
              <a:cxn ang="0">
                <a:pos x="2147483647" y="0"/>
              </a:cxn>
              <a:cxn ang="0">
                <a:pos x="2147483647" y="2147483647"/>
              </a:cxn>
              <a:cxn ang="0">
                <a:pos x="0" y="2147483647"/>
              </a:cxn>
            </a:cxnLst>
            <a:rect l="txL" t="txT" r="txR" b="txB"/>
            <a:pathLst>
              <a:path w="18156" h="21395" fill="none">
                <a:moveTo>
                  <a:pt x="2968" y="-1"/>
                </a:moveTo>
                <a:cubicBezTo>
                  <a:pt x="9200" y="864"/>
                  <a:pt x="14746" y="4404"/>
                  <a:pt x="18155" y="9693"/>
                </a:cubicBezTo>
              </a:path>
              <a:path w="18156" h="21395" stroke="0">
                <a:moveTo>
                  <a:pt x="2968" y="-1"/>
                </a:moveTo>
                <a:cubicBezTo>
                  <a:pt x="9200" y="864"/>
                  <a:pt x="14746" y="4404"/>
                  <a:pt x="18155" y="9693"/>
                </a:cubicBezTo>
                <a:lnTo>
                  <a:pt x="0" y="21395"/>
                </a:lnTo>
                <a:lnTo>
                  <a:pt x="2968" y="-1"/>
                </a:lnTo>
                <a:close/>
              </a:path>
            </a:pathLst>
          </a:custGeom>
          <a:noFill/>
          <a:ln w="19050" cap="flat" cmpd="sng">
            <a:solidFill>
              <a:srgbClr val="0000FF">
                <a:alpha val="100000"/>
              </a:srgbClr>
            </a:solidFill>
            <a:prstDash val="solid"/>
            <a:round/>
            <a:headEnd type="none" w="med" len="med"/>
            <a:tailEnd type="none" w="med" len="med"/>
          </a:ln>
        </p:spPr>
        <p:txBody>
          <a:bodyPr/>
          <a:p>
            <a:endParaRPr lang="zh-CN" altLang="en-US"/>
          </a:p>
        </p:txBody>
      </p:sp>
      <p:sp>
        <p:nvSpPr>
          <p:cNvPr id="33813" name="Text Box 27"/>
          <p:cNvSpPr txBox="1"/>
          <p:nvPr/>
        </p:nvSpPr>
        <p:spPr>
          <a:xfrm>
            <a:off x="7885113" y="3070225"/>
            <a:ext cx="285750" cy="255588"/>
          </a:xfrm>
          <a:prstGeom prst="rect">
            <a:avLst/>
          </a:prstGeom>
          <a:noFill/>
          <a:ln w="9525">
            <a:noFill/>
          </a:ln>
        </p:spPr>
        <p:txBody>
          <a:bodyPr>
            <a:spAutoFit/>
          </a:bodyPr>
          <a:p>
            <a:r>
              <a:rPr lang="en-US" altLang="zh-CN" sz="1600" b="1" baseline="30000" dirty="0">
                <a:latin typeface="Arial" panose="020B0604020202020204" pitchFamily="34" charset="0"/>
              </a:rPr>
              <a:t>Y</a:t>
            </a:r>
            <a:endParaRPr lang="en-US" altLang="zh-CN" sz="1600" b="1" baseline="30000" dirty="0">
              <a:latin typeface="Arial" panose="020B0604020202020204" pitchFamily="34" charset="0"/>
            </a:endParaRPr>
          </a:p>
        </p:txBody>
      </p:sp>
      <p:sp>
        <p:nvSpPr>
          <p:cNvPr id="33814" name="Text Box 28"/>
          <p:cNvSpPr txBox="1"/>
          <p:nvPr/>
        </p:nvSpPr>
        <p:spPr>
          <a:xfrm>
            <a:off x="1187450" y="5446713"/>
            <a:ext cx="254000" cy="257175"/>
          </a:xfrm>
          <a:prstGeom prst="rect">
            <a:avLst/>
          </a:prstGeom>
          <a:noFill/>
          <a:ln w="9525">
            <a:noFill/>
          </a:ln>
        </p:spPr>
        <p:txBody>
          <a:bodyPr>
            <a:spAutoFit/>
          </a:bodyPr>
          <a:p>
            <a:r>
              <a:rPr lang="en-US" altLang="zh-CN" sz="1600" b="1" i="1" baseline="30000" dirty="0">
                <a:latin typeface="Arial" panose="020B0604020202020204" pitchFamily="34" charset="0"/>
              </a:rPr>
              <a:t>0</a:t>
            </a:r>
            <a:endParaRPr lang="en-US" altLang="zh-CN" sz="1600" b="1" i="1" baseline="30000" dirty="0">
              <a:latin typeface="Arial" panose="020B0604020202020204" pitchFamily="34" charset="0"/>
            </a:endParaRPr>
          </a:p>
        </p:txBody>
      </p:sp>
      <p:sp>
        <p:nvSpPr>
          <p:cNvPr id="33815" name="Line 29"/>
          <p:cNvSpPr/>
          <p:nvPr/>
        </p:nvSpPr>
        <p:spPr>
          <a:xfrm>
            <a:off x="1476375" y="4078288"/>
            <a:ext cx="0" cy="1441450"/>
          </a:xfrm>
          <a:prstGeom prst="line">
            <a:avLst/>
          </a:prstGeom>
          <a:ln w="19050" cap="flat" cmpd="sng">
            <a:solidFill>
              <a:schemeClr val="tx1"/>
            </a:solidFill>
            <a:prstDash val="solid"/>
            <a:headEnd type="stealth" w="med" len="lg"/>
            <a:tailEnd type="none" w="med" len="med"/>
          </a:ln>
        </p:spPr>
      </p:sp>
      <p:sp>
        <p:nvSpPr>
          <p:cNvPr id="33816" name="Text Box 30"/>
          <p:cNvSpPr txBox="1"/>
          <p:nvPr/>
        </p:nvSpPr>
        <p:spPr>
          <a:xfrm>
            <a:off x="1187450" y="4078288"/>
            <a:ext cx="285750" cy="255587"/>
          </a:xfrm>
          <a:prstGeom prst="rect">
            <a:avLst/>
          </a:prstGeom>
          <a:noFill/>
          <a:ln w="9525">
            <a:noFill/>
          </a:ln>
        </p:spPr>
        <p:txBody>
          <a:bodyPr>
            <a:spAutoFit/>
          </a:bodyPr>
          <a:p>
            <a:r>
              <a:rPr lang="en-US" altLang="zh-CN" sz="1600" b="1" baseline="30000" dirty="0">
                <a:latin typeface="Arial" panose="020B0604020202020204" pitchFamily="34" charset="0"/>
              </a:rPr>
              <a:t>N</a:t>
            </a:r>
            <a:endParaRPr lang="en-US" altLang="zh-CN" sz="1600" b="1" baseline="30000" dirty="0">
              <a:latin typeface="Arial" panose="020B0604020202020204" pitchFamily="34" charset="0"/>
            </a:endParaRPr>
          </a:p>
        </p:txBody>
      </p:sp>
      <p:sp>
        <p:nvSpPr>
          <p:cNvPr id="33817" name="Line 31"/>
          <p:cNvSpPr/>
          <p:nvPr/>
        </p:nvSpPr>
        <p:spPr>
          <a:xfrm>
            <a:off x="5795963" y="5516563"/>
            <a:ext cx="2159000" cy="0"/>
          </a:xfrm>
          <a:prstGeom prst="line">
            <a:avLst/>
          </a:prstGeom>
          <a:ln w="19050" cap="flat" cmpd="sng">
            <a:solidFill>
              <a:schemeClr val="tx1"/>
            </a:solidFill>
            <a:prstDash val="solid"/>
            <a:headEnd type="none" w="med" len="med"/>
            <a:tailEnd type="stealth" w="med" len="lg"/>
          </a:ln>
        </p:spPr>
      </p:sp>
      <p:sp>
        <p:nvSpPr>
          <p:cNvPr id="33818" name="Arc 32"/>
          <p:cNvSpPr/>
          <p:nvPr/>
        </p:nvSpPr>
        <p:spPr>
          <a:xfrm rot="-1305746" flipV="1">
            <a:off x="5756275" y="3725863"/>
            <a:ext cx="1763713" cy="1206500"/>
          </a:xfrm>
          <a:custGeom>
            <a:avLst/>
            <a:gdLst>
              <a:gd name="txL" fmla="*/ 0 w 17551"/>
              <a:gd name="txT" fmla="*/ 0 h 21600"/>
              <a:gd name="txR" fmla="*/ 17551 w 17551"/>
              <a:gd name="txB" fmla="*/ 21600 h 21600"/>
            </a:gdLst>
            <a:ahLst/>
            <a:cxnLst>
              <a:cxn ang="0">
                <a:pos x="0" y="2147483647"/>
              </a:cxn>
              <a:cxn ang="0">
                <a:pos x="2147483647" y="2147483647"/>
              </a:cxn>
              <a:cxn ang="0">
                <a:pos x="2147483647" y="2147483647"/>
              </a:cxn>
            </a:cxnLst>
            <a:rect l="txL" t="txT" r="txR" b="txB"/>
            <a:pathLst>
              <a:path w="17551" h="21600" fill="none">
                <a:moveTo>
                  <a:pt x="-1" y="68"/>
                </a:moveTo>
                <a:cubicBezTo>
                  <a:pt x="572" y="22"/>
                  <a:pt x="1146" y="-1"/>
                  <a:pt x="1721" y="0"/>
                </a:cubicBezTo>
                <a:cubicBezTo>
                  <a:pt x="7728" y="0"/>
                  <a:pt x="13463" y="2501"/>
                  <a:pt x="17550" y="6904"/>
                </a:cubicBezTo>
              </a:path>
              <a:path w="17551" h="21600" stroke="0">
                <a:moveTo>
                  <a:pt x="-1" y="68"/>
                </a:moveTo>
                <a:cubicBezTo>
                  <a:pt x="572" y="22"/>
                  <a:pt x="1146" y="-1"/>
                  <a:pt x="1721" y="0"/>
                </a:cubicBezTo>
                <a:cubicBezTo>
                  <a:pt x="7728" y="0"/>
                  <a:pt x="13463" y="2501"/>
                  <a:pt x="17550" y="6904"/>
                </a:cubicBezTo>
                <a:lnTo>
                  <a:pt x="1721" y="21600"/>
                </a:lnTo>
                <a:lnTo>
                  <a:pt x="-1" y="68"/>
                </a:lnTo>
                <a:close/>
              </a:path>
            </a:pathLst>
          </a:custGeom>
          <a:noFill/>
          <a:ln w="19050" cap="flat" cmpd="sng">
            <a:solidFill>
              <a:srgbClr val="0000FF">
                <a:alpha val="100000"/>
              </a:srgbClr>
            </a:solidFill>
            <a:prstDash val="solid"/>
            <a:round/>
            <a:headEnd type="none" w="med" len="med"/>
            <a:tailEnd type="none" w="med" len="med"/>
          </a:ln>
        </p:spPr>
        <p:txBody>
          <a:bodyPr/>
          <a:p>
            <a:endParaRPr lang="zh-CN" altLang="en-US"/>
          </a:p>
        </p:txBody>
      </p:sp>
      <p:sp>
        <p:nvSpPr>
          <p:cNvPr id="33819" name="Text Box 33"/>
          <p:cNvSpPr txBox="1"/>
          <p:nvPr/>
        </p:nvSpPr>
        <p:spPr>
          <a:xfrm>
            <a:off x="7956550" y="5446713"/>
            <a:ext cx="285750" cy="257175"/>
          </a:xfrm>
          <a:prstGeom prst="rect">
            <a:avLst/>
          </a:prstGeom>
          <a:noFill/>
          <a:ln w="9525">
            <a:noFill/>
          </a:ln>
        </p:spPr>
        <p:txBody>
          <a:bodyPr>
            <a:spAutoFit/>
          </a:bodyPr>
          <a:p>
            <a:r>
              <a:rPr lang="en-US" altLang="zh-CN" sz="1600" b="1" baseline="30000" dirty="0">
                <a:latin typeface="Arial" panose="020B0604020202020204" pitchFamily="34" charset="0"/>
              </a:rPr>
              <a:t>Y</a:t>
            </a:r>
            <a:endParaRPr lang="en-US" altLang="zh-CN" sz="1600" b="1" baseline="30000" dirty="0">
              <a:latin typeface="Arial" panose="020B0604020202020204" pitchFamily="34" charset="0"/>
            </a:endParaRPr>
          </a:p>
        </p:txBody>
      </p:sp>
      <p:sp>
        <p:nvSpPr>
          <p:cNvPr id="33820" name="Text Box 34"/>
          <p:cNvSpPr txBox="1"/>
          <p:nvPr/>
        </p:nvSpPr>
        <p:spPr>
          <a:xfrm>
            <a:off x="5508625" y="5446713"/>
            <a:ext cx="254000" cy="257175"/>
          </a:xfrm>
          <a:prstGeom prst="rect">
            <a:avLst/>
          </a:prstGeom>
          <a:noFill/>
          <a:ln w="9525">
            <a:noFill/>
          </a:ln>
        </p:spPr>
        <p:txBody>
          <a:bodyPr>
            <a:spAutoFit/>
          </a:bodyPr>
          <a:p>
            <a:r>
              <a:rPr lang="en-US" altLang="zh-CN" sz="1600" b="1" i="1" baseline="30000" dirty="0">
                <a:latin typeface="Arial" panose="020B0604020202020204" pitchFamily="34" charset="0"/>
              </a:rPr>
              <a:t>0</a:t>
            </a:r>
            <a:endParaRPr lang="en-US" altLang="zh-CN" sz="1600" b="1" i="1" baseline="30000" dirty="0">
              <a:latin typeface="Arial" panose="020B0604020202020204" pitchFamily="34" charset="0"/>
            </a:endParaRPr>
          </a:p>
        </p:txBody>
      </p:sp>
      <p:sp>
        <p:nvSpPr>
          <p:cNvPr id="33821" name="Line 35"/>
          <p:cNvSpPr/>
          <p:nvPr/>
        </p:nvSpPr>
        <p:spPr>
          <a:xfrm>
            <a:off x="5795963" y="4078288"/>
            <a:ext cx="0" cy="1441450"/>
          </a:xfrm>
          <a:prstGeom prst="line">
            <a:avLst/>
          </a:prstGeom>
          <a:ln w="19050" cap="flat" cmpd="sng">
            <a:solidFill>
              <a:schemeClr val="tx1"/>
            </a:solidFill>
            <a:prstDash val="solid"/>
            <a:headEnd type="stealth" w="med" len="lg"/>
            <a:tailEnd type="none" w="med" len="med"/>
          </a:ln>
        </p:spPr>
      </p:sp>
      <p:sp>
        <p:nvSpPr>
          <p:cNvPr id="33822" name="Text Box 36"/>
          <p:cNvSpPr txBox="1"/>
          <p:nvPr/>
        </p:nvSpPr>
        <p:spPr>
          <a:xfrm>
            <a:off x="5435600" y="1700213"/>
            <a:ext cx="276225" cy="255587"/>
          </a:xfrm>
          <a:prstGeom prst="rect">
            <a:avLst/>
          </a:prstGeom>
          <a:noFill/>
          <a:ln w="9525">
            <a:noFill/>
          </a:ln>
        </p:spPr>
        <p:txBody>
          <a:bodyPr wrap="none">
            <a:spAutoFit/>
          </a:bodyPr>
          <a:p>
            <a:r>
              <a:rPr lang="en-US" altLang="zh-CN" sz="1600" b="1" baseline="30000" dirty="0">
                <a:latin typeface="Arial" panose="020B0604020202020204" pitchFamily="34" charset="0"/>
              </a:rPr>
              <a:t>P</a:t>
            </a:r>
            <a:endParaRPr lang="en-US" altLang="zh-CN" sz="1600" b="1" baseline="30000" dirty="0">
              <a:latin typeface="Arial" panose="020B0604020202020204" pitchFamily="34" charset="0"/>
            </a:endParaRPr>
          </a:p>
        </p:txBody>
      </p:sp>
      <p:sp>
        <p:nvSpPr>
          <p:cNvPr id="33823" name="Arc 37"/>
          <p:cNvSpPr/>
          <p:nvPr/>
        </p:nvSpPr>
        <p:spPr>
          <a:xfrm rot="-820453" flipV="1">
            <a:off x="5464175" y="1406525"/>
            <a:ext cx="1916113" cy="1428750"/>
          </a:xfrm>
          <a:custGeom>
            <a:avLst/>
            <a:gdLst>
              <a:gd name="txL" fmla="*/ 0 w 18548"/>
              <a:gd name="txT" fmla="*/ 0 h 21395"/>
              <a:gd name="txR" fmla="*/ 18548 w 18548"/>
              <a:gd name="txB" fmla="*/ 21395 h 21395"/>
            </a:gdLst>
            <a:ahLst/>
            <a:cxnLst>
              <a:cxn ang="0">
                <a:pos x="2147483647" y="0"/>
              </a:cxn>
              <a:cxn ang="0">
                <a:pos x="2147483647" y="2147483647"/>
              </a:cxn>
              <a:cxn ang="0">
                <a:pos x="0" y="2147483647"/>
              </a:cxn>
            </a:cxnLst>
            <a:rect l="txL" t="txT" r="txR" b="txB"/>
            <a:pathLst>
              <a:path w="18548" h="21395" fill="none">
                <a:moveTo>
                  <a:pt x="2968" y="-1"/>
                </a:moveTo>
                <a:cubicBezTo>
                  <a:pt x="9458" y="900"/>
                  <a:pt x="15190" y="4698"/>
                  <a:pt x="18548" y="10325"/>
                </a:cubicBezTo>
              </a:path>
              <a:path w="18548" h="21395" stroke="0">
                <a:moveTo>
                  <a:pt x="2968" y="-1"/>
                </a:moveTo>
                <a:cubicBezTo>
                  <a:pt x="9458" y="900"/>
                  <a:pt x="15190" y="4698"/>
                  <a:pt x="18548" y="10325"/>
                </a:cubicBezTo>
                <a:lnTo>
                  <a:pt x="0" y="21395"/>
                </a:lnTo>
                <a:lnTo>
                  <a:pt x="2968" y="-1"/>
                </a:lnTo>
                <a:close/>
              </a:path>
            </a:pathLst>
          </a:custGeom>
          <a:noFill/>
          <a:ln w="19050" cap="flat" cmpd="sng">
            <a:solidFill>
              <a:srgbClr val="0000FF">
                <a:alpha val="100000"/>
              </a:srgbClr>
            </a:solidFill>
            <a:prstDash val="solid"/>
            <a:round/>
            <a:headEnd type="none" w="med" len="med"/>
            <a:tailEnd type="none" w="med" len="med"/>
          </a:ln>
        </p:spPr>
        <p:txBody>
          <a:bodyPr/>
          <a:p>
            <a:endParaRPr lang="zh-CN" altLang="en-US"/>
          </a:p>
        </p:txBody>
      </p:sp>
      <p:sp>
        <p:nvSpPr>
          <p:cNvPr id="2301990" name="Line 38"/>
          <p:cNvSpPr/>
          <p:nvPr/>
        </p:nvSpPr>
        <p:spPr>
          <a:xfrm>
            <a:off x="1476375" y="2492375"/>
            <a:ext cx="1079500" cy="0"/>
          </a:xfrm>
          <a:prstGeom prst="line">
            <a:avLst/>
          </a:prstGeom>
          <a:ln w="9525" cap="flat" cmpd="sng">
            <a:solidFill>
              <a:srgbClr val="FF0000"/>
            </a:solidFill>
            <a:prstDash val="dash"/>
            <a:headEnd type="none" w="med" len="med"/>
            <a:tailEnd type="none" w="med" len="med"/>
          </a:ln>
        </p:spPr>
      </p:sp>
      <p:sp>
        <p:nvSpPr>
          <p:cNvPr id="2301991" name="Line 39"/>
          <p:cNvSpPr/>
          <p:nvPr/>
        </p:nvSpPr>
        <p:spPr>
          <a:xfrm>
            <a:off x="2555875" y="2492375"/>
            <a:ext cx="0" cy="649288"/>
          </a:xfrm>
          <a:prstGeom prst="line">
            <a:avLst/>
          </a:prstGeom>
          <a:ln w="9525" cap="flat" cmpd="sng">
            <a:solidFill>
              <a:srgbClr val="FF0000"/>
            </a:solidFill>
            <a:prstDash val="dash"/>
            <a:headEnd type="none" w="med" len="med"/>
            <a:tailEnd type="none" w="med" len="med"/>
          </a:ln>
        </p:spPr>
      </p:sp>
      <p:sp>
        <p:nvSpPr>
          <p:cNvPr id="2301992" name="Line 40"/>
          <p:cNvSpPr/>
          <p:nvPr/>
        </p:nvSpPr>
        <p:spPr>
          <a:xfrm>
            <a:off x="5724525" y="2492375"/>
            <a:ext cx="1079500" cy="0"/>
          </a:xfrm>
          <a:prstGeom prst="line">
            <a:avLst/>
          </a:prstGeom>
          <a:ln w="9525" cap="flat" cmpd="sng">
            <a:solidFill>
              <a:srgbClr val="FF0000"/>
            </a:solidFill>
            <a:prstDash val="dash"/>
            <a:headEnd type="none" w="med" len="med"/>
            <a:tailEnd type="none" w="med" len="med"/>
          </a:ln>
        </p:spPr>
      </p:sp>
      <p:sp>
        <p:nvSpPr>
          <p:cNvPr id="2301994" name="Line 42"/>
          <p:cNvSpPr/>
          <p:nvPr/>
        </p:nvSpPr>
        <p:spPr>
          <a:xfrm>
            <a:off x="6804025" y="2492375"/>
            <a:ext cx="0" cy="2376488"/>
          </a:xfrm>
          <a:prstGeom prst="line">
            <a:avLst/>
          </a:prstGeom>
          <a:ln w="9525" cap="flat" cmpd="sng">
            <a:solidFill>
              <a:srgbClr val="FF0000"/>
            </a:solidFill>
            <a:prstDash val="dash"/>
            <a:headEnd type="none" w="med" len="med"/>
            <a:tailEnd type="none" w="med" len="med"/>
          </a:ln>
        </p:spPr>
      </p:sp>
      <p:sp>
        <p:nvSpPr>
          <p:cNvPr id="2301996" name="Line 44"/>
          <p:cNvSpPr/>
          <p:nvPr/>
        </p:nvSpPr>
        <p:spPr>
          <a:xfrm>
            <a:off x="6804025" y="4868863"/>
            <a:ext cx="0" cy="647700"/>
          </a:xfrm>
          <a:prstGeom prst="line">
            <a:avLst/>
          </a:prstGeom>
          <a:ln w="9525" cap="flat" cmpd="sng">
            <a:solidFill>
              <a:srgbClr val="FF0000"/>
            </a:solidFill>
            <a:prstDash val="dash"/>
            <a:headEnd type="none" w="med" len="med"/>
            <a:tailEnd type="none" w="med" len="med"/>
          </a:ln>
        </p:spPr>
      </p:sp>
      <p:sp>
        <p:nvSpPr>
          <p:cNvPr id="2301997" name="Line 45"/>
          <p:cNvSpPr/>
          <p:nvPr/>
        </p:nvSpPr>
        <p:spPr>
          <a:xfrm flipH="1">
            <a:off x="2555875" y="4799013"/>
            <a:ext cx="4248150" cy="0"/>
          </a:xfrm>
          <a:prstGeom prst="line">
            <a:avLst/>
          </a:prstGeom>
          <a:ln w="9525" cap="flat" cmpd="sng">
            <a:solidFill>
              <a:srgbClr val="FF0000"/>
            </a:solidFill>
            <a:prstDash val="dash"/>
            <a:headEnd type="none" w="med" len="med"/>
            <a:tailEnd type="none" w="med" len="med"/>
          </a:ln>
        </p:spPr>
      </p:sp>
      <p:sp>
        <p:nvSpPr>
          <p:cNvPr id="2301999" name="Line 47"/>
          <p:cNvSpPr/>
          <p:nvPr/>
        </p:nvSpPr>
        <p:spPr>
          <a:xfrm>
            <a:off x="1476375" y="4799013"/>
            <a:ext cx="1079500" cy="0"/>
          </a:xfrm>
          <a:prstGeom prst="line">
            <a:avLst/>
          </a:prstGeom>
          <a:ln w="9525" cap="flat" cmpd="sng">
            <a:solidFill>
              <a:srgbClr val="FF0000"/>
            </a:solidFill>
            <a:prstDash val="dash"/>
            <a:headEnd type="none" w="med" len="med"/>
            <a:tailEnd type="none" w="med" len="med"/>
          </a:ln>
        </p:spPr>
      </p:sp>
      <p:sp>
        <p:nvSpPr>
          <p:cNvPr id="2302000" name="Line 48"/>
          <p:cNvSpPr/>
          <p:nvPr/>
        </p:nvSpPr>
        <p:spPr>
          <a:xfrm>
            <a:off x="1476375" y="2133600"/>
            <a:ext cx="719138" cy="0"/>
          </a:xfrm>
          <a:prstGeom prst="line">
            <a:avLst/>
          </a:prstGeom>
          <a:ln w="9525" cap="flat" cmpd="sng">
            <a:solidFill>
              <a:srgbClr val="FF0000"/>
            </a:solidFill>
            <a:prstDash val="dash"/>
            <a:headEnd type="none" w="med" len="med"/>
            <a:tailEnd type="none" w="med" len="med"/>
          </a:ln>
        </p:spPr>
      </p:sp>
      <p:sp>
        <p:nvSpPr>
          <p:cNvPr id="2302001" name="Line 49"/>
          <p:cNvSpPr/>
          <p:nvPr/>
        </p:nvSpPr>
        <p:spPr>
          <a:xfrm>
            <a:off x="2195513" y="2133600"/>
            <a:ext cx="0" cy="1008063"/>
          </a:xfrm>
          <a:prstGeom prst="line">
            <a:avLst/>
          </a:prstGeom>
          <a:ln w="9525" cap="flat" cmpd="sng">
            <a:solidFill>
              <a:srgbClr val="FF0000"/>
            </a:solidFill>
            <a:prstDash val="dash"/>
            <a:headEnd type="none" w="med" len="med"/>
            <a:tailEnd type="none" w="med" len="med"/>
          </a:ln>
        </p:spPr>
      </p:sp>
      <p:sp>
        <p:nvSpPr>
          <p:cNvPr id="2302002" name="Line 50"/>
          <p:cNvSpPr/>
          <p:nvPr/>
        </p:nvSpPr>
        <p:spPr>
          <a:xfrm>
            <a:off x="5724525" y="2133600"/>
            <a:ext cx="1439863" cy="0"/>
          </a:xfrm>
          <a:prstGeom prst="line">
            <a:avLst/>
          </a:prstGeom>
          <a:ln w="9525" cap="flat" cmpd="sng">
            <a:solidFill>
              <a:srgbClr val="FF0000"/>
            </a:solidFill>
            <a:prstDash val="dash"/>
            <a:headEnd type="none" w="med" len="med"/>
            <a:tailEnd type="none" w="med" len="med"/>
          </a:ln>
        </p:spPr>
      </p:sp>
      <p:sp>
        <p:nvSpPr>
          <p:cNvPr id="2302004" name="Line 52"/>
          <p:cNvSpPr/>
          <p:nvPr/>
        </p:nvSpPr>
        <p:spPr>
          <a:xfrm>
            <a:off x="7164388" y="2133600"/>
            <a:ext cx="0" cy="2376488"/>
          </a:xfrm>
          <a:prstGeom prst="line">
            <a:avLst/>
          </a:prstGeom>
          <a:ln w="9525" cap="flat" cmpd="sng">
            <a:solidFill>
              <a:srgbClr val="FF0000"/>
            </a:solidFill>
            <a:prstDash val="dash"/>
            <a:headEnd type="none" w="med" len="med"/>
            <a:tailEnd type="none" w="med" len="med"/>
          </a:ln>
        </p:spPr>
      </p:sp>
      <p:sp>
        <p:nvSpPr>
          <p:cNvPr id="2302006" name="Line 54"/>
          <p:cNvSpPr/>
          <p:nvPr/>
        </p:nvSpPr>
        <p:spPr>
          <a:xfrm>
            <a:off x="7164388" y="4510088"/>
            <a:ext cx="0" cy="1006475"/>
          </a:xfrm>
          <a:prstGeom prst="line">
            <a:avLst/>
          </a:prstGeom>
          <a:ln w="9525" cap="flat" cmpd="sng">
            <a:solidFill>
              <a:srgbClr val="FF0000"/>
            </a:solidFill>
            <a:prstDash val="dash"/>
            <a:headEnd type="none" w="med" len="med"/>
            <a:tailEnd type="none" w="med" len="med"/>
          </a:ln>
        </p:spPr>
      </p:sp>
      <p:sp>
        <p:nvSpPr>
          <p:cNvPr id="2302009" name="Line 57"/>
          <p:cNvSpPr/>
          <p:nvPr/>
        </p:nvSpPr>
        <p:spPr>
          <a:xfrm flipH="1">
            <a:off x="3132138" y="3141663"/>
            <a:ext cx="0" cy="2374900"/>
          </a:xfrm>
          <a:prstGeom prst="line">
            <a:avLst/>
          </a:prstGeom>
          <a:ln w="9525" cap="flat" cmpd="sng">
            <a:solidFill>
              <a:srgbClr val="FF0000"/>
            </a:solidFill>
            <a:prstDash val="dash"/>
            <a:headEnd type="none" w="med" len="med"/>
            <a:tailEnd type="none" w="med" len="med"/>
          </a:ln>
        </p:spPr>
      </p:sp>
      <p:sp>
        <p:nvSpPr>
          <p:cNvPr id="2302010" name="Line 58"/>
          <p:cNvSpPr/>
          <p:nvPr/>
        </p:nvSpPr>
        <p:spPr>
          <a:xfrm flipH="1">
            <a:off x="1476375" y="4510088"/>
            <a:ext cx="719138" cy="0"/>
          </a:xfrm>
          <a:prstGeom prst="line">
            <a:avLst/>
          </a:prstGeom>
          <a:ln w="9525" cap="flat" cmpd="sng">
            <a:solidFill>
              <a:srgbClr val="FF0000"/>
            </a:solidFill>
            <a:prstDash val="dash"/>
            <a:headEnd type="none" w="med" len="med"/>
            <a:tailEnd type="none" w="med" len="med"/>
          </a:ln>
        </p:spPr>
      </p:sp>
      <p:sp>
        <p:nvSpPr>
          <p:cNvPr id="2302011" name="Line 59"/>
          <p:cNvSpPr/>
          <p:nvPr/>
        </p:nvSpPr>
        <p:spPr>
          <a:xfrm>
            <a:off x="1476375" y="2854325"/>
            <a:ext cx="1655763" cy="0"/>
          </a:xfrm>
          <a:prstGeom prst="line">
            <a:avLst/>
          </a:prstGeom>
          <a:ln w="9525" cap="flat" cmpd="sng">
            <a:solidFill>
              <a:srgbClr val="FF0000"/>
            </a:solidFill>
            <a:prstDash val="dash"/>
            <a:headEnd type="none" w="med" len="med"/>
            <a:tailEnd type="none" w="med" len="med"/>
          </a:ln>
        </p:spPr>
      </p:sp>
      <p:sp>
        <p:nvSpPr>
          <p:cNvPr id="2302012" name="Line 60"/>
          <p:cNvSpPr/>
          <p:nvPr/>
        </p:nvSpPr>
        <p:spPr>
          <a:xfrm>
            <a:off x="3132138" y="2854325"/>
            <a:ext cx="0" cy="287338"/>
          </a:xfrm>
          <a:prstGeom prst="line">
            <a:avLst/>
          </a:prstGeom>
          <a:ln w="9525" cap="flat" cmpd="sng">
            <a:solidFill>
              <a:srgbClr val="FF0000"/>
            </a:solidFill>
            <a:prstDash val="dash"/>
            <a:headEnd type="none" w="med" len="med"/>
            <a:tailEnd type="none" w="med" len="med"/>
          </a:ln>
        </p:spPr>
      </p:sp>
      <p:sp>
        <p:nvSpPr>
          <p:cNvPr id="2302013" name="Line 61"/>
          <p:cNvSpPr/>
          <p:nvPr/>
        </p:nvSpPr>
        <p:spPr>
          <a:xfrm>
            <a:off x="5724525" y="2854325"/>
            <a:ext cx="576263" cy="0"/>
          </a:xfrm>
          <a:prstGeom prst="line">
            <a:avLst/>
          </a:prstGeom>
          <a:ln w="9525" cap="flat" cmpd="sng">
            <a:solidFill>
              <a:srgbClr val="FF0000"/>
            </a:solidFill>
            <a:prstDash val="dash"/>
            <a:headEnd type="none" w="med" len="med"/>
            <a:tailEnd type="none" w="med" len="med"/>
          </a:ln>
        </p:spPr>
      </p:sp>
      <p:sp>
        <p:nvSpPr>
          <p:cNvPr id="2302015" name="Line 63"/>
          <p:cNvSpPr/>
          <p:nvPr/>
        </p:nvSpPr>
        <p:spPr>
          <a:xfrm>
            <a:off x="6300788" y="2854325"/>
            <a:ext cx="0" cy="2230438"/>
          </a:xfrm>
          <a:prstGeom prst="line">
            <a:avLst/>
          </a:prstGeom>
          <a:ln w="9525" cap="flat" cmpd="sng">
            <a:solidFill>
              <a:srgbClr val="FF0000"/>
            </a:solidFill>
            <a:prstDash val="dash"/>
            <a:headEnd type="none" w="med" len="med"/>
            <a:tailEnd type="none" w="med" len="med"/>
          </a:ln>
        </p:spPr>
      </p:sp>
      <p:sp>
        <p:nvSpPr>
          <p:cNvPr id="2302017" name="Line 65"/>
          <p:cNvSpPr/>
          <p:nvPr/>
        </p:nvSpPr>
        <p:spPr>
          <a:xfrm>
            <a:off x="6300788" y="5159375"/>
            <a:ext cx="0" cy="357188"/>
          </a:xfrm>
          <a:prstGeom prst="line">
            <a:avLst/>
          </a:prstGeom>
          <a:ln w="9525" cap="flat" cmpd="sng">
            <a:solidFill>
              <a:srgbClr val="FF0000"/>
            </a:solidFill>
            <a:prstDash val="dash"/>
            <a:headEnd type="none" w="med" len="med"/>
            <a:tailEnd type="none" w="med" len="med"/>
          </a:ln>
        </p:spPr>
      </p:sp>
      <p:sp>
        <p:nvSpPr>
          <p:cNvPr id="2302018" name="Line 66"/>
          <p:cNvSpPr/>
          <p:nvPr/>
        </p:nvSpPr>
        <p:spPr>
          <a:xfrm flipH="1">
            <a:off x="3132138" y="5159375"/>
            <a:ext cx="3168650" cy="0"/>
          </a:xfrm>
          <a:prstGeom prst="line">
            <a:avLst/>
          </a:prstGeom>
          <a:ln w="9525" cap="flat" cmpd="sng">
            <a:solidFill>
              <a:srgbClr val="FF0000"/>
            </a:solidFill>
            <a:prstDash val="dash"/>
            <a:headEnd type="none" w="med" len="med"/>
            <a:tailEnd type="none" w="med" len="med"/>
          </a:ln>
        </p:spPr>
      </p:sp>
      <p:sp>
        <p:nvSpPr>
          <p:cNvPr id="2302019" name="Line 67"/>
          <p:cNvSpPr/>
          <p:nvPr/>
        </p:nvSpPr>
        <p:spPr>
          <a:xfrm>
            <a:off x="1476375" y="5157788"/>
            <a:ext cx="1655763" cy="0"/>
          </a:xfrm>
          <a:prstGeom prst="line">
            <a:avLst/>
          </a:prstGeom>
          <a:ln w="9525" cap="flat" cmpd="sng">
            <a:solidFill>
              <a:srgbClr val="FF0000"/>
            </a:solidFill>
            <a:prstDash val="dash"/>
            <a:headEnd type="none" w="med" len="med"/>
            <a:tailEnd type="none" w="med" len="med"/>
          </a:ln>
        </p:spPr>
      </p:sp>
      <p:sp>
        <p:nvSpPr>
          <p:cNvPr id="2302022" name="Text Box 70"/>
          <p:cNvSpPr txBox="1"/>
          <p:nvPr/>
        </p:nvSpPr>
        <p:spPr>
          <a:xfrm>
            <a:off x="1187450" y="2349500"/>
            <a:ext cx="504825" cy="277813"/>
          </a:xfrm>
          <a:prstGeom prst="rect">
            <a:avLst/>
          </a:prstGeom>
          <a:noFill/>
          <a:ln w="9525">
            <a:noFill/>
          </a:ln>
        </p:spPr>
        <p:txBody>
          <a:bodyPr>
            <a:spAutoFit/>
          </a:bodyPr>
          <a:p>
            <a:r>
              <a:rPr lang="en-US" altLang="zh-CN" sz="1200" i="1" dirty="0">
                <a:latin typeface="Arial" panose="020B0604020202020204" pitchFamily="34" charset="0"/>
              </a:rPr>
              <a:t>P</a:t>
            </a:r>
            <a:r>
              <a:rPr lang="en-US" altLang="zh-CN" sz="1200" i="1" baseline="-25000" dirty="0">
                <a:latin typeface="Arial" panose="020B0604020202020204" pitchFamily="34" charset="0"/>
              </a:rPr>
              <a:t>0</a:t>
            </a:r>
            <a:endParaRPr lang="en-US" altLang="zh-CN" sz="1200" i="1" dirty="0">
              <a:latin typeface="Arial" panose="020B0604020202020204" pitchFamily="34" charset="0"/>
            </a:endParaRPr>
          </a:p>
        </p:txBody>
      </p:sp>
      <p:sp>
        <p:nvSpPr>
          <p:cNvPr id="2302024" name="Rectangle 72"/>
          <p:cNvSpPr/>
          <p:nvPr/>
        </p:nvSpPr>
        <p:spPr>
          <a:xfrm>
            <a:off x="5435600" y="2349500"/>
            <a:ext cx="431800" cy="277813"/>
          </a:xfrm>
          <a:prstGeom prst="rect">
            <a:avLst/>
          </a:prstGeom>
          <a:noFill/>
          <a:ln w="9525">
            <a:noFill/>
          </a:ln>
        </p:spPr>
        <p:txBody>
          <a:bodyPr>
            <a:spAutoFit/>
          </a:bodyPr>
          <a:p>
            <a:r>
              <a:rPr lang="en-US" altLang="zh-CN" sz="1200" i="1" dirty="0">
                <a:latin typeface="Arial" panose="020B0604020202020204" pitchFamily="34" charset="0"/>
              </a:rPr>
              <a:t>P</a:t>
            </a:r>
            <a:r>
              <a:rPr lang="en-US" altLang="zh-CN" sz="1200" i="1" baseline="-25000" dirty="0">
                <a:latin typeface="Arial" panose="020B0604020202020204" pitchFamily="34" charset="0"/>
              </a:rPr>
              <a:t>0</a:t>
            </a:r>
            <a:endParaRPr lang="zh-CN" altLang="en-US" sz="1200" i="1" baseline="-25000" dirty="0">
              <a:latin typeface="Arial" panose="020B0604020202020204" pitchFamily="34" charset="0"/>
            </a:endParaRPr>
          </a:p>
        </p:txBody>
      </p:sp>
      <p:sp>
        <p:nvSpPr>
          <p:cNvPr id="2302025" name="Rectangle 73"/>
          <p:cNvSpPr/>
          <p:nvPr/>
        </p:nvSpPr>
        <p:spPr>
          <a:xfrm>
            <a:off x="1187450" y="1990725"/>
            <a:ext cx="504825" cy="276225"/>
          </a:xfrm>
          <a:prstGeom prst="rect">
            <a:avLst/>
          </a:prstGeom>
          <a:noFill/>
          <a:ln w="9525">
            <a:noFill/>
          </a:ln>
        </p:spPr>
        <p:txBody>
          <a:bodyPr>
            <a:spAutoFit/>
          </a:bodyPr>
          <a:p>
            <a:r>
              <a:rPr lang="en-US" altLang="zh-CN" sz="1200" i="1" dirty="0">
                <a:latin typeface="Arial" panose="020B0604020202020204" pitchFamily="34" charset="0"/>
              </a:rPr>
              <a:t>P</a:t>
            </a:r>
            <a:r>
              <a:rPr lang="en-US" altLang="zh-CN" sz="1200" i="1" baseline="-25000" dirty="0">
                <a:latin typeface="Arial" panose="020B0604020202020204" pitchFamily="34" charset="0"/>
              </a:rPr>
              <a:t>1</a:t>
            </a:r>
            <a:endParaRPr lang="zh-CN" altLang="en-US" sz="1200" i="1" baseline="-25000" dirty="0">
              <a:latin typeface="Arial" panose="020B0604020202020204" pitchFamily="34" charset="0"/>
            </a:endParaRPr>
          </a:p>
        </p:txBody>
      </p:sp>
      <p:sp>
        <p:nvSpPr>
          <p:cNvPr id="2302027" name="Rectangle 75"/>
          <p:cNvSpPr/>
          <p:nvPr/>
        </p:nvSpPr>
        <p:spPr>
          <a:xfrm>
            <a:off x="1187450" y="2709863"/>
            <a:ext cx="360363" cy="277812"/>
          </a:xfrm>
          <a:prstGeom prst="rect">
            <a:avLst/>
          </a:prstGeom>
          <a:noFill/>
          <a:ln w="9525">
            <a:noFill/>
          </a:ln>
        </p:spPr>
        <p:txBody>
          <a:bodyPr>
            <a:spAutoFit/>
          </a:bodyPr>
          <a:p>
            <a:r>
              <a:rPr lang="en-US" altLang="zh-CN" sz="1200" i="1" dirty="0">
                <a:latin typeface="Arial" panose="020B0604020202020204" pitchFamily="34" charset="0"/>
              </a:rPr>
              <a:t>P</a:t>
            </a:r>
            <a:r>
              <a:rPr lang="en-US" altLang="zh-CN" sz="1200" i="1" baseline="-25000" dirty="0">
                <a:latin typeface="Arial" panose="020B0604020202020204" pitchFamily="34" charset="0"/>
              </a:rPr>
              <a:t>2</a:t>
            </a:r>
            <a:endParaRPr lang="zh-CN" altLang="en-US" sz="1200" i="1" baseline="-25000" dirty="0">
              <a:latin typeface="Arial" panose="020B0604020202020204" pitchFamily="34" charset="0"/>
            </a:endParaRPr>
          </a:p>
        </p:txBody>
      </p:sp>
      <p:sp>
        <p:nvSpPr>
          <p:cNvPr id="2302028" name="Rectangle 76"/>
          <p:cNvSpPr/>
          <p:nvPr/>
        </p:nvSpPr>
        <p:spPr>
          <a:xfrm>
            <a:off x="5435600" y="1990725"/>
            <a:ext cx="344488" cy="276225"/>
          </a:xfrm>
          <a:prstGeom prst="rect">
            <a:avLst/>
          </a:prstGeom>
          <a:noFill/>
          <a:ln w="9525">
            <a:noFill/>
          </a:ln>
        </p:spPr>
        <p:txBody>
          <a:bodyPr wrap="none">
            <a:spAutoFit/>
          </a:bodyPr>
          <a:p>
            <a:r>
              <a:rPr lang="en-US" altLang="zh-CN" sz="1200" i="1" dirty="0">
                <a:latin typeface="Arial" panose="020B0604020202020204" pitchFamily="34" charset="0"/>
              </a:rPr>
              <a:t>P</a:t>
            </a:r>
            <a:r>
              <a:rPr lang="en-US" altLang="zh-CN" sz="1200" i="1" baseline="-25000" dirty="0">
                <a:latin typeface="Arial" panose="020B0604020202020204" pitchFamily="34" charset="0"/>
              </a:rPr>
              <a:t>1</a:t>
            </a:r>
            <a:endParaRPr lang="zh-CN" altLang="en-US" sz="1200" i="1" baseline="-25000" dirty="0">
              <a:latin typeface="Arial" panose="020B0604020202020204" pitchFamily="34" charset="0"/>
            </a:endParaRPr>
          </a:p>
        </p:txBody>
      </p:sp>
      <p:sp>
        <p:nvSpPr>
          <p:cNvPr id="2302029" name="Rectangle 77"/>
          <p:cNvSpPr/>
          <p:nvPr/>
        </p:nvSpPr>
        <p:spPr>
          <a:xfrm>
            <a:off x="5435600" y="2709863"/>
            <a:ext cx="360363" cy="277812"/>
          </a:xfrm>
          <a:prstGeom prst="rect">
            <a:avLst/>
          </a:prstGeom>
          <a:noFill/>
          <a:ln w="9525">
            <a:noFill/>
          </a:ln>
        </p:spPr>
        <p:txBody>
          <a:bodyPr>
            <a:spAutoFit/>
          </a:bodyPr>
          <a:p>
            <a:r>
              <a:rPr lang="en-US" altLang="zh-CN" sz="1200" i="1" dirty="0">
                <a:latin typeface="Arial" panose="020B0604020202020204" pitchFamily="34" charset="0"/>
              </a:rPr>
              <a:t>P</a:t>
            </a:r>
            <a:r>
              <a:rPr lang="en-US" altLang="zh-CN" sz="1200" i="1" baseline="-25000" dirty="0">
                <a:latin typeface="Arial" panose="020B0604020202020204" pitchFamily="34" charset="0"/>
              </a:rPr>
              <a:t>2</a:t>
            </a:r>
            <a:endParaRPr lang="zh-CN" altLang="en-US" sz="1200" i="1" baseline="-25000" dirty="0">
              <a:latin typeface="Arial" panose="020B0604020202020204" pitchFamily="34" charset="0"/>
            </a:endParaRPr>
          </a:p>
        </p:txBody>
      </p:sp>
      <p:sp>
        <p:nvSpPr>
          <p:cNvPr id="2302030" name="Text Box 78"/>
          <p:cNvSpPr txBox="1"/>
          <p:nvPr/>
        </p:nvSpPr>
        <p:spPr>
          <a:xfrm>
            <a:off x="6588125" y="3070225"/>
            <a:ext cx="431800" cy="276225"/>
          </a:xfrm>
          <a:prstGeom prst="rect">
            <a:avLst/>
          </a:prstGeom>
          <a:noFill/>
          <a:ln w="9525">
            <a:noFill/>
          </a:ln>
        </p:spPr>
        <p:txBody>
          <a:bodyPr>
            <a:spAutoFit/>
          </a:bodyPr>
          <a:p>
            <a:r>
              <a:rPr lang="en-US" altLang="zh-CN" sz="1200" i="1" dirty="0">
                <a:latin typeface="Arial" panose="020B0604020202020204" pitchFamily="34" charset="0"/>
              </a:rPr>
              <a:t>Y</a:t>
            </a:r>
            <a:r>
              <a:rPr lang="en-US" altLang="zh-CN" sz="1200" i="1" baseline="-25000" dirty="0">
                <a:latin typeface="Arial" panose="020B0604020202020204" pitchFamily="34" charset="0"/>
              </a:rPr>
              <a:t>0</a:t>
            </a:r>
            <a:endParaRPr lang="en-US" altLang="zh-CN" sz="1200" i="1" dirty="0">
              <a:latin typeface="Arial" panose="020B0604020202020204" pitchFamily="34" charset="0"/>
            </a:endParaRPr>
          </a:p>
        </p:txBody>
      </p:sp>
      <p:sp>
        <p:nvSpPr>
          <p:cNvPr id="2302031" name="Rectangle 79"/>
          <p:cNvSpPr/>
          <p:nvPr/>
        </p:nvSpPr>
        <p:spPr>
          <a:xfrm>
            <a:off x="6084888" y="3070225"/>
            <a:ext cx="358775" cy="276225"/>
          </a:xfrm>
          <a:prstGeom prst="rect">
            <a:avLst/>
          </a:prstGeom>
          <a:noFill/>
          <a:ln w="9525">
            <a:noFill/>
          </a:ln>
        </p:spPr>
        <p:txBody>
          <a:bodyPr>
            <a:spAutoFit/>
          </a:bodyPr>
          <a:p>
            <a:r>
              <a:rPr lang="en-US" altLang="zh-CN" sz="1200" i="1" dirty="0">
                <a:latin typeface="Arial" panose="020B0604020202020204" pitchFamily="34" charset="0"/>
              </a:rPr>
              <a:t>Y</a:t>
            </a:r>
            <a:r>
              <a:rPr lang="en-US" altLang="zh-CN" sz="1200" i="1" baseline="-25000" dirty="0">
                <a:latin typeface="Arial" panose="020B0604020202020204" pitchFamily="34" charset="0"/>
              </a:rPr>
              <a:t>2</a:t>
            </a:r>
            <a:endParaRPr lang="zh-CN" altLang="en-US" sz="1200" i="1" baseline="-25000" dirty="0">
              <a:latin typeface="Arial" panose="020B0604020202020204" pitchFamily="34" charset="0"/>
            </a:endParaRPr>
          </a:p>
        </p:txBody>
      </p:sp>
      <p:sp>
        <p:nvSpPr>
          <p:cNvPr id="2302032" name="Rectangle 80"/>
          <p:cNvSpPr/>
          <p:nvPr/>
        </p:nvSpPr>
        <p:spPr>
          <a:xfrm>
            <a:off x="6948488" y="3070225"/>
            <a:ext cx="360362" cy="276225"/>
          </a:xfrm>
          <a:prstGeom prst="rect">
            <a:avLst/>
          </a:prstGeom>
          <a:noFill/>
          <a:ln w="9525">
            <a:noFill/>
          </a:ln>
        </p:spPr>
        <p:txBody>
          <a:bodyPr>
            <a:spAutoFit/>
          </a:bodyPr>
          <a:p>
            <a:r>
              <a:rPr lang="en-US" altLang="zh-CN" sz="1200" i="1" dirty="0">
                <a:latin typeface="Arial" panose="020B0604020202020204" pitchFamily="34" charset="0"/>
              </a:rPr>
              <a:t>Y</a:t>
            </a:r>
            <a:r>
              <a:rPr lang="en-US" altLang="zh-CN" sz="1200" i="1" baseline="-25000" dirty="0">
                <a:latin typeface="Arial" panose="020B0604020202020204" pitchFamily="34" charset="0"/>
              </a:rPr>
              <a:t>1</a:t>
            </a:r>
            <a:endParaRPr lang="zh-CN" altLang="en-US" sz="1200" i="1" baseline="-25000" dirty="0">
              <a:latin typeface="Arial" panose="020B0604020202020204" pitchFamily="34" charset="0"/>
            </a:endParaRPr>
          </a:p>
        </p:txBody>
      </p:sp>
      <p:sp>
        <p:nvSpPr>
          <p:cNvPr id="2302033" name="Rectangle 81"/>
          <p:cNvSpPr/>
          <p:nvPr/>
        </p:nvSpPr>
        <p:spPr>
          <a:xfrm>
            <a:off x="6659563" y="5446713"/>
            <a:ext cx="344487" cy="277812"/>
          </a:xfrm>
          <a:prstGeom prst="rect">
            <a:avLst/>
          </a:prstGeom>
          <a:noFill/>
          <a:ln w="9525">
            <a:noFill/>
          </a:ln>
        </p:spPr>
        <p:txBody>
          <a:bodyPr wrap="none">
            <a:spAutoFit/>
          </a:bodyPr>
          <a:p>
            <a:r>
              <a:rPr lang="en-US" altLang="zh-CN" sz="1200" i="1" dirty="0">
                <a:latin typeface="Arial" panose="020B0604020202020204" pitchFamily="34" charset="0"/>
              </a:rPr>
              <a:t>Y</a:t>
            </a:r>
            <a:r>
              <a:rPr lang="en-US" altLang="zh-CN" sz="1200" i="1" baseline="-25000" dirty="0">
                <a:latin typeface="Arial" panose="020B0604020202020204" pitchFamily="34" charset="0"/>
              </a:rPr>
              <a:t>0</a:t>
            </a:r>
            <a:endParaRPr lang="zh-CN" altLang="en-US" sz="1200" i="1" baseline="-25000" dirty="0">
              <a:latin typeface="Arial" panose="020B0604020202020204" pitchFamily="34" charset="0"/>
            </a:endParaRPr>
          </a:p>
        </p:txBody>
      </p:sp>
      <p:sp>
        <p:nvSpPr>
          <p:cNvPr id="2302034" name="Rectangle 82"/>
          <p:cNvSpPr/>
          <p:nvPr/>
        </p:nvSpPr>
        <p:spPr>
          <a:xfrm>
            <a:off x="6084888" y="5446713"/>
            <a:ext cx="369887" cy="277812"/>
          </a:xfrm>
          <a:prstGeom prst="rect">
            <a:avLst/>
          </a:prstGeom>
          <a:noFill/>
          <a:ln w="9525">
            <a:noFill/>
          </a:ln>
        </p:spPr>
        <p:txBody>
          <a:bodyPr>
            <a:spAutoFit/>
          </a:bodyPr>
          <a:p>
            <a:r>
              <a:rPr lang="en-US" altLang="zh-CN" sz="1200" i="1" dirty="0">
                <a:latin typeface="Arial" panose="020B0604020202020204" pitchFamily="34" charset="0"/>
              </a:rPr>
              <a:t>Y</a:t>
            </a:r>
            <a:r>
              <a:rPr lang="en-US" altLang="zh-CN" sz="1200" i="1" baseline="-25000" dirty="0">
                <a:latin typeface="Arial" panose="020B0604020202020204" pitchFamily="34" charset="0"/>
              </a:rPr>
              <a:t>2</a:t>
            </a:r>
            <a:endParaRPr lang="zh-CN" altLang="en-US" sz="1200" i="1" baseline="-25000" dirty="0">
              <a:latin typeface="Arial" panose="020B0604020202020204" pitchFamily="34" charset="0"/>
            </a:endParaRPr>
          </a:p>
        </p:txBody>
      </p:sp>
      <p:sp>
        <p:nvSpPr>
          <p:cNvPr id="2302035" name="Rectangle 83"/>
          <p:cNvSpPr/>
          <p:nvPr/>
        </p:nvSpPr>
        <p:spPr>
          <a:xfrm>
            <a:off x="7019925" y="5446713"/>
            <a:ext cx="431800" cy="277812"/>
          </a:xfrm>
          <a:prstGeom prst="rect">
            <a:avLst/>
          </a:prstGeom>
          <a:noFill/>
          <a:ln w="9525">
            <a:noFill/>
          </a:ln>
        </p:spPr>
        <p:txBody>
          <a:bodyPr>
            <a:spAutoFit/>
          </a:bodyPr>
          <a:p>
            <a:r>
              <a:rPr lang="en-US" altLang="zh-CN" sz="1200" i="1" dirty="0">
                <a:latin typeface="Arial" panose="020B0604020202020204" pitchFamily="34" charset="0"/>
              </a:rPr>
              <a:t>Y</a:t>
            </a:r>
            <a:r>
              <a:rPr lang="en-US" altLang="zh-CN" sz="1200" i="1" baseline="-25000" dirty="0">
                <a:latin typeface="Arial" panose="020B0604020202020204" pitchFamily="34" charset="0"/>
              </a:rPr>
              <a:t>1</a:t>
            </a:r>
            <a:endParaRPr lang="zh-CN" altLang="en-US" sz="1200" i="1" baseline="-25000" dirty="0">
              <a:latin typeface="Arial" panose="020B0604020202020204" pitchFamily="34" charset="0"/>
            </a:endParaRPr>
          </a:p>
        </p:txBody>
      </p:sp>
      <p:sp>
        <p:nvSpPr>
          <p:cNvPr id="2302036" name="Rectangle 84"/>
          <p:cNvSpPr/>
          <p:nvPr/>
        </p:nvSpPr>
        <p:spPr>
          <a:xfrm>
            <a:off x="1187450" y="4652963"/>
            <a:ext cx="360363" cy="277812"/>
          </a:xfrm>
          <a:prstGeom prst="rect">
            <a:avLst/>
          </a:prstGeom>
          <a:noFill/>
          <a:ln w="9525">
            <a:noFill/>
          </a:ln>
        </p:spPr>
        <p:txBody>
          <a:bodyPr>
            <a:spAutoFit/>
          </a:bodyPr>
          <a:p>
            <a:r>
              <a:rPr lang="en-US" altLang="zh-CN" sz="1200" i="1" dirty="0">
                <a:latin typeface="Arial" panose="020B0604020202020204" pitchFamily="34" charset="0"/>
              </a:rPr>
              <a:t>N</a:t>
            </a:r>
            <a:r>
              <a:rPr lang="en-US" altLang="zh-CN" sz="1200" i="1" baseline="-25000" dirty="0">
                <a:latin typeface="Arial" panose="020B0604020202020204" pitchFamily="34" charset="0"/>
              </a:rPr>
              <a:t>0</a:t>
            </a:r>
            <a:endParaRPr lang="zh-CN" altLang="en-US" sz="1200" i="1" baseline="-25000" dirty="0">
              <a:latin typeface="Arial" panose="020B0604020202020204" pitchFamily="34" charset="0"/>
            </a:endParaRPr>
          </a:p>
        </p:txBody>
      </p:sp>
      <p:sp>
        <p:nvSpPr>
          <p:cNvPr id="2302037" name="Rectangle 85"/>
          <p:cNvSpPr/>
          <p:nvPr/>
        </p:nvSpPr>
        <p:spPr>
          <a:xfrm>
            <a:off x="1187450" y="4367213"/>
            <a:ext cx="352425" cy="277812"/>
          </a:xfrm>
          <a:prstGeom prst="rect">
            <a:avLst/>
          </a:prstGeom>
          <a:noFill/>
          <a:ln w="9525">
            <a:noFill/>
          </a:ln>
        </p:spPr>
        <p:txBody>
          <a:bodyPr wrap="none">
            <a:spAutoFit/>
          </a:bodyPr>
          <a:p>
            <a:r>
              <a:rPr lang="en-US" altLang="zh-CN" sz="1200" i="1" dirty="0">
                <a:latin typeface="Arial" panose="020B0604020202020204" pitchFamily="34" charset="0"/>
              </a:rPr>
              <a:t>N</a:t>
            </a:r>
            <a:r>
              <a:rPr lang="en-US" altLang="zh-CN" sz="1200" i="1" baseline="-25000" dirty="0">
                <a:latin typeface="Arial" panose="020B0604020202020204" pitchFamily="34" charset="0"/>
              </a:rPr>
              <a:t>1</a:t>
            </a:r>
            <a:endParaRPr lang="zh-CN" altLang="en-US" sz="1200" i="1" baseline="-25000" dirty="0">
              <a:latin typeface="Arial" panose="020B0604020202020204" pitchFamily="34" charset="0"/>
            </a:endParaRPr>
          </a:p>
        </p:txBody>
      </p:sp>
      <p:sp>
        <p:nvSpPr>
          <p:cNvPr id="2302038" name="Rectangle 86"/>
          <p:cNvSpPr/>
          <p:nvPr/>
        </p:nvSpPr>
        <p:spPr>
          <a:xfrm>
            <a:off x="1187450" y="5014913"/>
            <a:ext cx="352425" cy="277812"/>
          </a:xfrm>
          <a:prstGeom prst="rect">
            <a:avLst/>
          </a:prstGeom>
          <a:noFill/>
          <a:ln w="9525">
            <a:noFill/>
          </a:ln>
        </p:spPr>
        <p:txBody>
          <a:bodyPr wrap="none">
            <a:spAutoFit/>
          </a:bodyPr>
          <a:p>
            <a:r>
              <a:rPr lang="en-US" altLang="zh-CN" sz="1200" i="1" dirty="0">
                <a:latin typeface="Arial" panose="020B0604020202020204" pitchFamily="34" charset="0"/>
              </a:rPr>
              <a:t>N</a:t>
            </a:r>
            <a:r>
              <a:rPr lang="en-US" altLang="zh-CN" sz="1200" i="1" baseline="-25000" dirty="0">
                <a:latin typeface="Arial" panose="020B0604020202020204" pitchFamily="34" charset="0"/>
              </a:rPr>
              <a:t>2</a:t>
            </a:r>
            <a:endParaRPr lang="zh-CN" altLang="en-US" sz="1200" i="1" baseline="-25000" dirty="0">
              <a:latin typeface="Arial" panose="020B0604020202020204" pitchFamily="34" charset="0"/>
            </a:endParaRPr>
          </a:p>
        </p:txBody>
      </p:sp>
      <p:sp>
        <p:nvSpPr>
          <p:cNvPr id="2302039" name="Rectangle 87"/>
          <p:cNvSpPr/>
          <p:nvPr/>
        </p:nvSpPr>
        <p:spPr>
          <a:xfrm>
            <a:off x="2339975" y="5446713"/>
            <a:ext cx="388938" cy="277812"/>
          </a:xfrm>
          <a:prstGeom prst="rect">
            <a:avLst/>
          </a:prstGeom>
          <a:noFill/>
          <a:ln w="9525">
            <a:noFill/>
          </a:ln>
        </p:spPr>
        <p:txBody>
          <a:bodyPr wrap="none">
            <a:spAutoFit/>
          </a:bodyPr>
          <a:p>
            <a:r>
              <a:rPr lang="en-US" altLang="zh-CN" sz="1200" i="1" dirty="0">
                <a:latin typeface="Arial" panose="020B0604020202020204" pitchFamily="34" charset="0"/>
              </a:rPr>
              <a:t>W</a:t>
            </a:r>
            <a:r>
              <a:rPr lang="en-US" altLang="zh-CN" sz="1200" i="1" baseline="-25000" dirty="0">
                <a:latin typeface="Arial" panose="020B0604020202020204" pitchFamily="34" charset="0"/>
              </a:rPr>
              <a:t>0</a:t>
            </a:r>
            <a:endParaRPr lang="zh-CN" altLang="en-US" sz="1200" i="1" baseline="-25000" dirty="0">
              <a:latin typeface="Arial" panose="020B0604020202020204" pitchFamily="34" charset="0"/>
            </a:endParaRPr>
          </a:p>
        </p:txBody>
      </p:sp>
      <p:sp>
        <p:nvSpPr>
          <p:cNvPr id="2302040" name="Rectangle 88"/>
          <p:cNvSpPr/>
          <p:nvPr/>
        </p:nvSpPr>
        <p:spPr>
          <a:xfrm>
            <a:off x="2051050" y="5446713"/>
            <a:ext cx="388938" cy="277812"/>
          </a:xfrm>
          <a:prstGeom prst="rect">
            <a:avLst/>
          </a:prstGeom>
          <a:noFill/>
          <a:ln w="9525">
            <a:noFill/>
          </a:ln>
        </p:spPr>
        <p:txBody>
          <a:bodyPr wrap="none">
            <a:spAutoFit/>
          </a:bodyPr>
          <a:p>
            <a:r>
              <a:rPr lang="en-US" altLang="zh-CN" sz="1200" i="1" dirty="0">
                <a:latin typeface="Arial" panose="020B0604020202020204" pitchFamily="34" charset="0"/>
              </a:rPr>
              <a:t>W</a:t>
            </a:r>
            <a:r>
              <a:rPr lang="en-US" altLang="zh-CN" sz="1200" i="1" baseline="-25000" dirty="0">
                <a:latin typeface="Arial" panose="020B0604020202020204" pitchFamily="34" charset="0"/>
              </a:rPr>
              <a:t>1</a:t>
            </a:r>
            <a:endParaRPr lang="zh-CN" altLang="en-US" sz="1200" i="1" baseline="-25000" dirty="0">
              <a:latin typeface="Arial" panose="020B0604020202020204" pitchFamily="34" charset="0"/>
            </a:endParaRPr>
          </a:p>
        </p:txBody>
      </p:sp>
      <p:sp>
        <p:nvSpPr>
          <p:cNvPr id="2302041" name="Rectangle 89"/>
          <p:cNvSpPr/>
          <p:nvPr/>
        </p:nvSpPr>
        <p:spPr>
          <a:xfrm>
            <a:off x="2987675" y="5446713"/>
            <a:ext cx="388938" cy="277812"/>
          </a:xfrm>
          <a:prstGeom prst="rect">
            <a:avLst/>
          </a:prstGeom>
          <a:noFill/>
          <a:ln w="9525">
            <a:noFill/>
          </a:ln>
        </p:spPr>
        <p:txBody>
          <a:bodyPr wrap="none">
            <a:spAutoFit/>
          </a:bodyPr>
          <a:p>
            <a:r>
              <a:rPr lang="en-US" altLang="zh-CN" sz="1200" i="1" dirty="0">
                <a:latin typeface="Arial" panose="020B0604020202020204" pitchFamily="34" charset="0"/>
              </a:rPr>
              <a:t>W</a:t>
            </a:r>
            <a:r>
              <a:rPr lang="en-US" altLang="zh-CN" sz="1200" i="1" baseline="-25000" dirty="0">
                <a:latin typeface="Arial" panose="020B0604020202020204" pitchFamily="34" charset="0"/>
              </a:rPr>
              <a:t>2</a:t>
            </a:r>
            <a:endParaRPr lang="zh-CN" altLang="en-US" sz="1200" i="1" baseline="-25000" dirty="0">
              <a:latin typeface="Arial" panose="020B0604020202020204" pitchFamily="34" charset="0"/>
            </a:endParaRPr>
          </a:p>
        </p:txBody>
      </p:sp>
      <p:sp>
        <p:nvSpPr>
          <p:cNvPr id="2302042" name="Rectangle 90"/>
          <p:cNvSpPr/>
          <p:nvPr/>
        </p:nvSpPr>
        <p:spPr>
          <a:xfrm>
            <a:off x="5508625" y="4652963"/>
            <a:ext cx="352425" cy="277812"/>
          </a:xfrm>
          <a:prstGeom prst="rect">
            <a:avLst/>
          </a:prstGeom>
          <a:noFill/>
          <a:ln w="9525">
            <a:noFill/>
          </a:ln>
        </p:spPr>
        <p:txBody>
          <a:bodyPr wrap="none">
            <a:spAutoFit/>
          </a:bodyPr>
          <a:p>
            <a:r>
              <a:rPr lang="en-US" altLang="zh-CN" sz="1200" i="1" dirty="0">
                <a:latin typeface="Arial" panose="020B0604020202020204" pitchFamily="34" charset="0"/>
              </a:rPr>
              <a:t>N</a:t>
            </a:r>
            <a:r>
              <a:rPr lang="en-US" altLang="zh-CN" sz="1200" i="1" baseline="-25000" dirty="0">
                <a:latin typeface="Arial" panose="020B0604020202020204" pitchFamily="34" charset="0"/>
              </a:rPr>
              <a:t>0</a:t>
            </a:r>
            <a:endParaRPr lang="zh-CN" altLang="en-US" sz="1200" i="1" baseline="-25000" dirty="0">
              <a:latin typeface="Arial" panose="020B0604020202020204" pitchFamily="34" charset="0"/>
            </a:endParaRPr>
          </a:p>
        </p:txBody>
      </p:sp>
      <p:sp>
        <p:nvSpPr>
          <p:cNvPr id="2302043" name="Rectangle 91"/>
          <p:cNvSpPr/>
          <p:nvPr/>
        </p:nvSpPr>
        <p:spPr>
          <a:xfrm>
            <a:off x="5508625" y="4367213"/>
            <a:ext cx="431800" cy="277812"/>
          </a:xfrm>
          <a:prstGeom prst="rect">
            <a:avLst/>
          </a:prstGeom>
          <a:noFill/>
          <a:ln w="9525">
            <a:noFill/>
          </a:ln>
        </p:spPr>
        <p:txBody>
          <a:bodyPr>
            <a:spAutoFit/>
          </a:bodyPr>
          <a:p>
            <a:r>
              <a:rPr lang="en-US" altLang="zh-CN" sz="1200" i="1" dirty="0">
                <a:latin typeface="Arial" panose="020B0604020202020204" pitchFamily="34" charset="0"/>
              </a:rPr>
              <a:t>N</a:t>
            </a:r>
            <a:r>
              <a:rPr lang="en-US" altLang="zh-CN" sz="1200" i="1" baseline="-25000" dirty="0">
                <a:latin typeface="Arial" panose="020B0604020202020204" pitchFamily="34" charset="0"/>
              </a:rPr>
              <a:t>1</a:t>
            </a:r>
            <a:endParaRPr lang="zh-CN" altLang="en-US" sz="1200" i="1" baseline="-25000" dirty="0">
              <a:latin typeface="Arial" panose="020B0604020202020204" pitchFamily="34" charset="0"/>
            </a:endParaRPr>
          </a:p>
        </p:txBody>
      </p:sp>
      <p:sp>
        <p:nvSpPr>
          <p:cNvPr id="2302044" name="Rectangle 92"/>
          <p:cNvSpPr/>
          <p:nvPr/>
        </p:nvSpPr>
        <p:spPr>
          <a:xfrm>
            <a:off x="5508625" y="4943475"/>
            <a:ext cx="352425" cy="277813"/>
          </a:xfrm>
          <a:prstGeom prst="rect">
            <a:avLst/>
          </a:prstGeom>
          <a:noFill/>
          <a:ln w="9525">
            <a:noFill/>
          </a:ln>
        </p:spPr>
        <p:txBody>
          <a:bodyPr wrap="none">
            <a:spAutoFit/>
          </a:bodyPr>
          <a:p>
            <a:r>
              <a:rPr lang="en-US" altLang="zh-CN" sz="1200" i="1" dirty="0">
                <a:latin typeface="Arial" panose="020B0604020202020204" pitchFamily="34" charset="0"/>
              </a:rPr>
              <a:t>N</a:t>
            </a:r>
            <a:r>
              <a:rPr lang="en-US" altLang="zh-CN" sz="1200" i="1" baseline="-25000" dirty="0">
                <a:latin typeface="Arial" panose="020B0604020202020204" pitchFamily="34" charset="0"/>
              </a:rPr>
              <a:t>2</a:t>
            </a:r>
            <a:endParaRPr lang="zh-CN" altLang="en-US" sz="1200" i="1" baseline="-25000" dirty="0">
              <a:latin typeface="Arial" panose="020B0604020202020204" pitchFamily="34" charset="0"/>
            </a:endParaRPr>
          </a:p>
        </p:txBody>
      </p:sp>
      <p:sp>
        <p:nvSpPr>
          <p:cNvPr id="2302045" name="Rectangle 93"/>
          <p:cNvSpPr/>
          <p:nvPr/>
        </p:nvSpPr>
        <p:spPr>
          <a:xfrm>
            <a:off x="2484438" y="2181225"/>
            <a:ext cx="358775" cy="276225"/>
          </a:xfrm>
          <a:prstGeom prst="rect">
            <a:avLst/>
          </a:prstGeom>
          <a:noFill/>
          <a:ln w="9525">
            <a:noFill/>
          </a:ln>
        </p:spPr>
        <p:txBody>
          <a:bodyPr>
            <a:spAutoFit/>
          </a:bodyPr>
          <a:p>
            <a:r>
              <a:rPr lang="en-US" altLang="zh-CN" sz="1200" i="1" dirty="0">
                <a:latin typeface="Arial" panose="020B0604020202020204" pitchFamily="34" charset="0"/>
              </a:rPr>
              <a:t>E</a:t>
            </a:r>
            <a:r>
              <a:rPr lang="en-US" altLang="zh-CN" sz="1200" i="1" baseline="-25000" dirty="0">
                <a:latin typeface="Arial" panose="020B0604020202020204" pitchFamily="34" charset="0"/>
              </a:rPr>
              <a:t>0</a:t>
            </a:r>
            <a:endParaRPr lang="zh-CN" altLang="en-US" sz="1200" i="1" baseline="-25000" dirty="0">
              <a:latin typeface="Arial" panose="020B0604020202020204" pitchFamily="34" charset="0"/>
            </a:endParaRPr>
          </a:p>
        </p:txBody>
      </p:sp>
      <p:sp>
        <p:nvSpPr>
          <p:cNvPr id="2302046" name="Rectangle 94"/>
          <p:cNvSpPr/>
          <p:nvPr/>
        </p:nvSpPr>
        <p:spPr>
          <a:xfrm>
            <a:off x="6516688" y="2181225"/>
            <a:ext cx="415925" cy="276225"/>
          </a:xfrm>
          <a:prstGeom prst="rect">
            <a:avLst/>
          </a:prstGeom>
          <a:noFill/>
          <a:ln w="9525">
            <a:noFill/>
          </a:ln>
        </p:spPr>
        <p:txBody>
          <a:bodyPr>
            <a:spAutoFit/>
          </a:bodyPr>
          <a:p>
            <a:r>
              <a:rPr lang="en-US" altLang="zh-CN" sz="1200" i="1" dirty="0">
                <a:latin typeface="Arial" panose="020B0604020202020204" pitchFamily="34" charset="0"/>
              </a:rPr>
              <a:t>E</a:t>
            </a:r>
            <a:r>
              <a:rPr lang="en-US" altLang="zh-CN" sz="1200" i="1" baseline="-25000" dirty="0">
                <a:latin typeface="Arial" panose="020B0604020202020204" pitchFamily="34" charset="0"/>
              </a:rPr>
              <a:t>0</a:t>
            </a:r>
            <a:endParaRPr lang="zh-CN" altLang="en-US" sz="1200" i="1" baseline="-25000" dirty="0">
              <a:latin typeface="Arial" panose="020B0604020202020204" pitchFamily="34" charset="0"/>
            </a:endParaRPr>
          </a:p>
        </p:txBody>
      </p:sp>
      <p:sp>
        <p:nvSpPr>
          <p:cNvPr id="2302047" name="Rectangle 95"/>
          <p:cNvSpPr/>
          <p:nvPr/>
        </p:nvSpPr>
        <p:spPr>
          <a:xfrm>
            <a:off x="6516688" y="4486275"/>
            <a:ext cx="415925" cy="276225"/>
          </a:xfrm>
          <a:prstGeom prst="rect">
            <a:avLst/>
          </a:prstGeom>
          <a:noFill/>
          <a:ln w="9525">
            <a:noFill/>
          </a:ln>
        </p:spPr>
        <p:txBody>
          <a:bodyPr>
            <a:spAutoFit/>
          </a:bodyPr>
          <a:p>
            <a:r>
              <a:rPr lang="en-US" altLang="zh-CN" sz="1200" i="1" dirty="0">
                <a:latin typeface="Arial" panose="020B0604020202020204" pitchFamily="34" charset="0"/>
              </a:rPr>
              <a:t>E</a:t>
            </a:r>
            <a:r>
              <a:rPr lang="en-US" altLang="zh-CN" sz="1200" i="1" baseline="-25000" dirty="0">
                <a:latin typeface="Arial" panose="020B0604020202020204" pitchFamily="34" charset="0"/>
              </a:rPr>
              <a:t>0</a:t>
            </a:r>
            <a:endParaRPr lang="zh-CN" altLang="en-US" sz="1200" i="1" baseline="-25000" dirty="0">
              <a:latin typeface="Arial" panose="020B0604020202020204" pitchFamily="34" charset="0"/>
            </a:endParaRPr>
          </a:p>
        </p:txBody>
      </p:sp>
      <p:sp>
        <p:nvSpPr>
          <p:cNvPr id="2302048" name="Rectangle 96"/>
          <p:cNvSpPr/>
          <p:nvPr/>
        </p:nvSpPr>
        <p:spPr>
          <a:xfrm>
            <a:off x="2555875" y="4486275"/>
            <a:ext cx="431800" cy="276225"/>
          </a:xfrm>
          <a:prstGeom prst="rect">
            <a:avLst/>
          </a:prstGeom>
          <a:noFill/>
          <a:ln w="9525">
            <a:noFill/>
          </a:ln>
        </p:spPr>
        <p:txBody>
          <a:bodyPr>
            <a:spAutoFit/>
          </a:bodyPr>
          <a:p>
            <a:r>
              <a:rPr lang="en-US" altLang="zh-CN" sz="1200" i="1" dirty="0">
                <a:latin typeface="Arial" panose="020B0604020202020204" pitchFamily="34" charset="0"/>
              </a:rPr>
              <a:t>E</a:t>
            </a:r>
            <a:r>
              <a:rPr lang="en-US" altLang="zh-CN" sz="1200" i="1" baseline="-25000" dirty="0">
                <a:latin typeface="Arial" panose="020B0604020202020204" pitchFamily="34" charset="0"/>
              </a:rPr>
              <a:t>0</a:t>
            </a:r>
            <a:endParaRPr lang="zh-CN" altLang="en-US" sz="1200" i="1" baseline="-25000" dirty="0">
              <a:latin typeface="Arial" panose="020B0604020202020204" pitchFamily="34" charset="0"/>
            </a:endParaRPr>
          </a:p>
        </p:txBody>
      </p:sp>
      <p:sp>
        <p:nvSpPr>
          <p:cNvPr id="2302049" name="Rectangle 97"/>
          <p:cNvSpPr/>
          <p:nvPr/>
        </p:nvSpPr>
        <p:spPr>
          <a:xfrm>
            <a:off x="2411413" y="3141663"/>
            <a:ext cx="388937" cy="277812"/>
          </a:xfrm>
          <a:prstGeom prst="rect">
            <a:avLst/>
          </a:prstGeom>
          <a:noFill/>
          <a:ln w="9525">
            <a:noFill/>
          </a:ln>
        </p:spPr>
        <p:txBody>
          <a:bodyPr wrap="none">
            <a:spAutoFit/>
          </a:bodyPr>
          <a:p>
            <a:r>
              <a:rPr lang="en-US" altLang="zh-CN" sz="1200" i="1" dirty="0">
                <a:latin typeface="Arial" panose="020B0604020202020204" pitchFamily="34" charset="0"/>
              </a:rPr>
              <a:t>W</a:t>
            </a:r>
            <a:r>
              <a:rPr lang="en-US" altLang="zh-CN" sz="1200" i="1" baseline="-25000" dirty="0">
                <a:latin typeface="Arial" panose="020B0604020202020204" pitchFamily="34" charset="0"/>
              </a:rPr>
              <a:t>0</a:t>
            </a:r>
            <a:endParaRPr lang="zh-CN" altLang="en-US" sz="1200" i="1" baseline="-25000" dirty="0">
              <a:latin typeface="Arial" panose="020B0604020202020204" pitchFamily="34" charset="0"/>
            </a:endParaRPr>
          </a:p>
        </p:txBody>
      </p:sp>
      <p:sp>
        <p:nvSpPr>
          <p:cNvPr id="2302050" name="Rectangle 98"/>
          <p:cNvSpPr/>
          <p:nvPr/>
        </p:nvSpPr>
        <p:spPr>
          <a:xfrm>
            <a:off x="2051050" y="3141663"/>
            <a:ext cx="388938" cy="277812"/>
          </a:xfrm>
          <a:prstGeom prst="rect">
            <a:avLst/>
          </a:prstGeom>
          <a:noFill/>
          <a:ln w="9525">
            <a:noFill/>
          </a:ln>
        </p:spPr>
        <p:txBody>
          <a:bodyPr wrap="none">
            <a:spAutoFit/>
          </a:bodyPr>
          <a:p>
            <a:r>
              <a:rPr lang="en-US" altLang="zh-CN" sz="1200" i="1" dirty="0">
                <a:latin typeface="Arial" panose="020B0604020202020204" pitchFamily="34" charset="0"/>
              </a:rPr>
              <a:t>W</a:t>
            </a:r>
            <a:r>
              <a:rPr lang="en-US" altLang="zh-CN" sz="1200" i="1" baseline="-25000" dirty="0">
                <a:latin typeface="Arial" panose="020B0604020202020204" pitchFamily="34" charset="0"/>
              </a:rPr>
              <a:t>1</a:t>
            </a:r>
            <a:endParaRPr lang="zh-CN" altLang="en-US" sz="1200" i="1" baseline="-25000" dirty="0">
              <a:latin typeface="Arial" panose="020B0604020202020204" pitchFamily="34" charset="0"/>
            </a:endParaRPr>
          </a:p>
        </p:txBody>
      </p:sp>
      <p:sp>
        <p:nvSpPr>
          <p:cNvPr id="2302051" name="Rectangle 99"/>
          <p:cNvSpPr/>
          <p:nvPr/>
        </p:nvSpPr>
        <p:spPr>
          <a:xfrm>
            <a:off x="2987675" y="3141663"/>
            <a:ext cx="388938" cy="277812"/>
          </a:xfrm>
          <a:prstGeom prst="rect">
            <a:avLst/>
          </a:prstGeom>
          <a:noFill/>
          <a:ln w="9525">
            <a:noFill/>
          </a:ln>
        </p:spPr>
        <p:txBody>
          <a:bodyPr wrap="none">
            <a:spAutoFit/>
          </a:bodyPr>
          <a:p>
            <a:r>
              <a:rPr lang="en-US" altLang="zh-CN" sz="1200" i="1" dirty="0">
                <a:latin typeface="Arial" panose="020B0604020202020204" pitchFamily="34" charset="0"/>
              </a:rPr>
              <a:t>W</a:t>
            </a:r>
            <a:r>
              <a:rPr lang="en-US" altLang="zh-CN" sz="1200" i="1" baseline="-25000" dirty="0">
                <a:latin typeface="Arial" panose="020B0604020202020204" pitchFamily="34" charset="0"/>
              </a:rPr>
              <a:t>2</a:t>
            </a:r>
            <a:endParaRPr lang="zh-CN" altLang="en-US" sz="1200" i="1" baseline="-25000" dirty="0">
              <a:latin typeface="Arial" panose="020B0604020202020204" pitchFamily="34" charset="0"/>
            </a:endParaRPr>
          </a:p>
        </p:txBody>
      </p:sp>
      <p:sp>
        <p:nvSpPr>
          <p:cNvPr id="2302053" name="Line 101"/>
          <p:cNvSpPr/>
          <p:nvPr/>
        </p:nvSpPr>
        <p:spPr>
          <a:xfrm>
            <a:off x="2555875" y="3141663"/>
            <a:ext cx="0" cy="2374900"/>
          </a:xfrm>
          <a:prstGeom prst="line">
            <a:avLst/>
          </a:prstGeom>
          <a:ln w="9525" cap="flat" cmpd="sng">
            <a:solidFill>
              <a:srgbClr val="FF0000"/>
            </a:solidFill>
            <a:prstDash val="dash"/>
            <a:headEnd type="none" w="med" len="med"/>
            <a:tailEnd type="none" w="med" len="med"/>
          </a:ln>
        </p:spPr>
      </p:sp>
      <p:sp>
        <p:nvSpPr>
          <p:cNvPr id="2302054" name="Line 102"/>
          <p:cNvSpPr/>
          <p:nvPr/>
        </p:nvSpPr>
        <p:spPr>
          <a:xfrm>
            <a:off x="2195513" y="3141663"/>
            <a:ext cx="0" cy="2374900"/>
          </a:xfrm>
          <a:prstGeom prst="line">
            <a:avLst/>
          </a:prstGeom>
          <a:ln w="9525" cap="flat" cmpd="sng">
            <a:solidFill>
              <a:srgbClr val="FF0000"/>
            </a:solidFill>
            <a:prstDash val="dash"/>
            <a:headEnd type="none" w="med" len="med"/>
            <a:tailEnd type="none" w="med" len="med"/>
          </a:ln>
        </p:spPr>
      </p:sp>
      <p:sp>
        <p:nvSpPr>
          <p:cNvPr id="2302055" name="Line 103"/>
          <p:cNvSpPr/>
          <p:nvPr/>
        </p:nvSpPr>
        <p:spPr>
          <a:xfrm>
            <a:off x="2195513" y="4510088"/>
            <a:ext cx="4968875" cy="0"/>
          </a:xfrm>
          <a:prstGeom prst="line">
            <a:avLst/>
          </a:prstGeom>
          <a:ln w="9525" cap="flat" cmpd="sng">
            <a:solidFill>
              <a:srgbClr val="FF0000"/>
            </a:solidFill>
            <a:prstDash val="dash"/>
            <a:headEnd type="none" w="med" len="med"/>
            <a:tailEnd type="none" w="med" len="med"/>
          </a:ln>
        </p:spPr>
      </p:sp>
      <p:sp>
        <p:nvSpPr>
          <p:cNvPr id="2302056" name="Rectangle 104"/>
          <p:cNvSpPr/>
          <p:nvPr/>
        </p:nvSpPr>
        <p:spPr>
          <a:xfrm>
            <a:off x="2195513" y="1701800"/>
            <a:ext cx="504825" cy="307975"/>
          </a:xfrm>
          <a:prstGeom prst="rect">
            <a:avLst/>
          </a:prstGeom>
          <a:noFill/>
          <a:ln w="9525">
            <a:noFill/>
          </a:ln>
        </p:spPr>
        <p:txBody>
          <a:bodyPr>
            <a:spAutoFit/>
          </a:bodyPr>
          <a:p>
            <a:r>
              <a:rPr lang="en-US" altLang="zh-CN" sz="1400" i="1" dirty="0">
                <a:latin typeface="Arial" panose="020B0604020202020204" pitchFamily="34" charset="0"/>
              </a:rPr>
              <a:t>E</a:t>
            </a:r>
            <a:r>
              <a:rPr lang="en-US" altLang="zh-CN" sz="1400" i="1" baseline="-25000" dirty="0">
                <a:latin typeface="Arial" panose="020B0604020202020204" pitchFamily="34" charset="0"/>
              </a:rPr>
              <a:t>1</a:t>
            </a:r>
            <a:endParaRPr lang="zh-CN" altLang="en-US" sz="1400" i="1" dirty="0">
              <a:latin typeface="Arial" panose="020B0604020202020204" pitchFamily="34" charset="0"/>
            </a:endParaRPr>
          </a:p>
        </p:txBody>
      </p:sp>
      <p:sp>
        <p:nvSpPr>
          <p:cNvPr id="2302057" name="Rectangle 105"/>
          <p:cNvSpPr/>
          <p:nvPr/>
        </p:nvSpPr>
        <p:spPr>
          <a:xfrm>
            <a:off x="2987675" y="2565400"/>
            <a:ext cx="504825" cy="277813"/>
          </a:xfrm>
          <a:prstGeom prst="rect">
            <a:avLst/>
          </a:prstGeom>
          <a:noFill/>
          <a:ln w="9525">
            <a:noFill/>
          </a:ln>
        </p:spPr>
        <p:txBody>
          <a:bodyPr>
            <a:spAutoFit/>
          </a:bodyPr>
          <a:p>
            <a:r>
              <a:rPr lang="en-US" altLang="zh-CN" sz="1200" i="1" dirty="0">
                <a:latin typeface="Arial" panose="020B0604020202020204" pitchFamily="34" charset="0"/>
              </a:rPr>
              <a:t>E</a:t>
            </a:r>
            <a:r>
              <a:rPr lang="en-US" altLang="zh-CN" sz="1200" i="1" baseline="-25000" dirty="0">
                <a:latin typeface="Arial" panose="020B0604020202020204" pitchFamily="34" charset="0"/>
              </a:rPr>
              <a:t>2</a:t>
            </a:r>
            <a:endParaRPr lang="zh-CN" altLang="en-US" sz="1200" i="1" baseline="-25000" dirty="0">
              <a:latin typeface="Arial" panose="020B0604020202020204" pitchFamily="34" charset="0"/>
            </a:endParaRPr>
          </a:p>
        </p:txBody>
      </p:sp>
      <p:sp>
        <p:nvSpPr>
          <p:cNvPr id="2302058" name="Rectangle 106"/>
          <p:cNvSpPr/>
          <p:nvPr/>
        </p:nvSpPr>
        <p:spPr>
          <a:xfrm>
            <a:off x="2124075" y="4198938"/>
            <a:ext cx="360363" cy="276225"/>
          </a:xfrm>
          <a:prstGeom prst="rect">
            <a:avLst/>
          </a:prstGeom>
          <a:noFill/>
          <a:ln w="9525">
            <a:noFill/>
          </a:ln>
        </p:spPr>
        <p:txBody>
          <a:bodyPr>
            <a:spAutoFit/>
          </a:bodyPr>
          <a:p>
            <a:r>
              <a:rPr lang="en-US" altLang="zh-CN" sz="1200" i="1" dirty="0">
                <a:latin typeface="Arial" panose="020B0604020202020204" pitchFamily="34" charset="0"/>
              </a:rPr>
              <a:t>E</a:t>
            </a:r>
            <a:r>
              <a:rPr lang="en-US" altLang="zh-CN" sz="1200" i="1" baseline="-25000" dirty="0">
                <a:latin typeface="Arial" panose="020B0604020202020204" pitchFamily="34" charset="0"/>
              </a:rPr>
              <a:t>1</a:t>
            </a:r>
            <a:endParaRPr lang="zh-CN" altLang="en-US" sz="1200" i="1" baseline="-25000" dirty="0">
              <a:latin typeface="Arial" panose="020B0604020202020204" pitchFamily="34" charset="0"/>
            </a:endParaRPr>
          </a:p>
        </p:txBody>
      </p:sp>
      <p:sp>
        <p:nvSpPr>
          <p:cNvPr id="2302059" name="Rectangle 107"/>
          <p:cNvSpPr/>
          <p:nvPr/>
        </p:nvSpPr>
        <p:spPr>
          <a:xfrm>
            <a:off x="3203575" y="4868863"/>
            <a:ext cx="431800" cy="277812"/>
          </a:xfrm>
          <a:prstGeom prst="rect">
            <a:avLst/>
          </a:prstGeom>
          <a:noFill/>
          <a:ln w="9525">
            <a:noFill/>
          </a:ln>
        </p:spPr>
        <p:txBody>
          <a:bodyPr>
            <a:spAutoFit/>
          </a:bodyPr>
          <a:p>
            <a:r>
              <a:rPr lang="en-US" altLang="zh-CN" sz="1200" i="1" dirty="0">
                <a:latin typeface="Arial" panose="020B0604020202020204" pitchFamily="34" charset="0"/>
              </a:rPr>
              <a:t>E</a:t>
            </a:r>
            <a:r>
              <a:rPr lang="en-US" altLang="zh-CN" sz="1200" i="1" baseline="-25000" dirty="0">
                <a:latin typeface="Arial" panose="020B0604020202020204" pitchFamily="34" charset="0"/>
              </a:rPr>
              <a:t>2</a:t>
            </a:r>
            <a:endParaRPr lang="zh-CN" altLang="en-US" sz="1200" i="1" baseline="-25000" dirty="0">
              <a:latin typeface="Arial" panose="020B0604020202020204" pitchFamily="34" charset="0"/>
            </a:endParaRPr>
          </a:p>
        </p:txBody>
      </p:sp>
      <p:sp>
        <p:nvSpPr>
          <p:cNvPr id="2302060" name="Rectangle 108"/>
          <p:cNvSpPr/>
          <p:nvPr/>
        </p:nvSpPr>
        <p:spPr>
          <a:xfrm>
            <a:off x="6804025" y="4103688"/>
            <a:ext cx="504825" cy="276225"/>
          </a:xfrm>
          <a:prstGeom prst="rect">
            <a:avLst/>
          </a:prstGeom>
          <a:noFill/>
          <a:ln w="9525">
            <a:noFill/>
          </a:ln>
        </p:spPr>
        <p:txBody>
          <a:bodyPr>
            <a:spAutoFit/>
          </a:bodyPr>
          <a:p>
            <a:r>
              <a:rPr lang="en-US" altLang="zh-CN" sz="1200" i="1" dirty="0">
                <a:latin typeface="Arial" panose="020B0604020202020204" pitchFamily="34" charset="0"/>
              </a:rPr>
              <a:t>E</a:t>
            </a:r>
            <a:r>
              <a:rPr lang="en-US" altLang="zh-CN" sz="1200" i="1" baseline="-25000" dirty="0">
                <a:latin typeface="Arial" panose="020B0604020202020204" pitchFamily="34" charset="0"/>
              </a:rPr>
              <a:t>1</a:t>
            </a:r>
            <a:endParaRPr lang="zh-CN" altLang="en-US" sz="1200" i="1" baseline="-25000" dirty="0">
              <a:latin typeface="Arial" panose="020B0604020202020204" pitchFamily="34" charset="0"/>
            </a:endParaRPr>
          </a:p>
        </p:txBody>
      </p:sp>
      <p:sp>
        <p:nvSpPr>
          <p:cNvPr id="2302061" name="Rectangle 109"/>
          <p:cNvSpPr/>
          <p:nvPr/>
        </p:nvSpPr>
        <p:spPr>
          <a:xfrm>
            <a:off x="6011863" y="4868863"/>
            <a:ext cx="344487" cy="277812"/>
          </a:xfrm>
          <a:prstGeom prst="rect">
            <a:avLst/>
          </a:prstGeom>
          <a:noFill/>
          <a:ln w="9525">
            <a:noFill/>
          </a:ln>
        </p:spPr>
        <p:txBody>
          <a:bodyPr>
            <a:spAutoFit/>
          </a:bodyPr>
          <a:p>
            <a:r>
              <a:rPr lang="en-US" altLang="zh-CN" sz="1200" i="1" dirty="0">
                <a:latin typeface="Arial" panose="020B0604020202020204" pitchFamily="34" charset="0"/>
              </a:rPr>
              <a:t>E</a:t>
            </a:r>
            <a:r>
              <a:rPr lang="en-US" altLang="zh-CN" sz="1200" i="1" baseline="-25000" dirty="0">
                <a:latin typeface="Arial" panose="020B0604020202020204" pitchFamily="34" charset="0"/>
              </a:rPr>
              <a:t>2</a:t>
            </a:r>
            <a:endParaRPr lang="zh-CN" altLang="en-US" sz="1200" i="1" baseline="-25000" dirty="0">
              <a:latin typeface="Arial" panose="020B0604020202020204" pitchFamily="34" charset="0"/>
            </a:endParaRPr>
          </a:p>
        </p:txBody>
      </p:sp>
      <p:sp>
        <p:nvSpPr>
          <p:cNvPr id="2302062" name="Rectangle 110"/>
          <p:cNvSpPr/>
          <p:nvPr/>
        </p:nvSpPr>
        <p:spPr>
          <a:xfrm>
            <a:off x="6875463" y="1797050"/>
            <a:ext cx="417512" cy="277813"/>
          </a:xfrm>
          <a:prstGeom prst="rect">
            <a:avLst/>
          </a:prstGeom>
          <a:noFill/>
          <a:ln w="9525">
            <a:noFill/>
          </a:ln>
        </p:spPr>
        <p:txBody>
          <a:bodyPr>
            <a:spAutoFit/>
          </a:bodyPr>
          <a:p>
            <a:r>
              <a:rPr lang="en-US" altLang="zh-CN" sz="1200" i="1" dirty="0">
                <a:latin typeface="Arial" panose="020B0604020202020204" pitchFamily="34" charset="0"/>
              </a:rPr>
              <a:t>E</a:t>
            </a:r>
            <a:r>
              <a:rPr lang="en-US" altLang="zh-CN" sz="1200" i="1" baseline="-25000" dirty="0">
                <a:latin typeface="Arial" panose="020B0604020202020204" pitchFamily="34" charset="0"/>
              </a:rPr>
              <a:t>1</a:t>
            </a:r>
            <a:endParaRPr lang="zh-CN" altLang="en-US" sz="1200" i="1" baseline="-25000" dirty="0">
              <a:latin typeface="Arial" panose="020B0604020202020204" pitchFamily="34" charset="0"/>
            </a:endParaRPr>
          </a:p>
        </p:txBody>
      </p:sp>
      <p:sp>
        <p:nvSpPr>
          <p:cNvPr id="2302063" name="Rectangle 111"/>
          <p:cNvSpPr/>
          <p:nvPr/>
        </p:nvSpPr>
        <p:spPr>
          <a:xfrm>
            <a:off x="6011863" y="2468563"/>
            <a:ext cx="344487" cy="277812"/>
          </a:xfrm>
          <a:prstGeom prst="rect">
            <a:avLst/>
          </a:prstGeom>
          <a:noFill/>
          <a:ln w="9525">
            <a:noFill/>
          </a:ln>
        </p:spPr>
        <p:txBody>
          <a:bodyPr>
            <a:spAutoFit/>
          </a:bodyPr>
          <a:p>
            <a:r>
              <a:rPr lang="en-US" altLang="zh-CN" sz="1200" i="1" dirty="0">
                <a:latin typeface="Arial" panose="020B0604020202020204" pitchFamily="34" charset="0"/>
              </a:rPr>
              <a:t>E</a:t>
            </a:r>
            <a:r>
              <a:rPr lang="en-US" altLang="zh-CN" sz="1200" i="1" baseline="-25000" dirty="0">
                <a:latin typeface="Arial" panose="020B0604020202020204" pitchFamily="34" charset="0"/>
              </a:rPr>
              <a:t>2</a:t>
            </a:r>
            <a:endParaRPr lang="zh-CN" altLang="en-US" sz="1200" i="1" baseline="-25000" dirty="0">
              <a:latin typeface="Arial" panose="020B0604020202020204" pitchFamily="34" charset="0"/>
            </a:endParaRPr>
          </a:p>
        </p:txBody>
      </p:sp>
      <p:sp>
        <p:nvSpPr>
          <p:cNvPr id="33884" name="Line 113"/>
          <p:cNvSpPr/>
          <p:nvPr/>
        </p:nvSpPr>
        <p:spPr>
          <a:xfrm>
            <a:off x="5724525" y="2133600"/>
            <a:ext cx="0" cy="0"/>
          </a:xfrm>
          <a:prstGeom prst="line">
            <a:avLst/>
          </a:prstGeom>
          <a:ln w="9525" cap="flat" cmpd="sng">
            <a:solidFill>
              <a:schemeClr val="tx1"/>
            </a:solidFill>
            <a:prstDash val="solid"/>
            <a:headEnd type="none" w="med" len="med"/>
            <a:tailEnd type="none" w="med" len="med"/>
          </a:ln>
        </p:spPr>
      </p:sp>
      <p:sp>
        <p:nvSpPr>
          <p:cNvPr id="2302066" name="Line 114"/>
          <p:cNvSpPr/>
          <p:nvPr/>
        </p:nvSpPr>
        <p:spPr>
          <a:xfrm>
            <a:off x="2195513" y="2133600"/>
            <a:ext cx="3529012" cy="0"/>
          </a:xfrm>
          <a:prstGeom prst="line">
            <a:avLst/>
          </a:prstGeom>
          <a:ln w="9525" cap="flat" cmpd="sng">
            <a:solidFill>
              <a:srgbClr val="FF0000"/>
            </a:solidFill>
            <a:prstDash val="dash"/>
            <a:headEnd type="none" w="med" len="med"/>
            <a:tailEnd type="none" w="med" len="med"/>
          </a:ln>
        </p:spPr>
      </p:sp>
      <p:sp>
        <p:nvSpPr>
          <p:cNvPr id="2302067" name="Line 115"/>
          <p:cNvSpPr/>
          <p:nvPr/>
        </p:nvSpPr>
        <p:spPr>
          <a:xfrm>
            <a:off x="2555875" y="2492375"/>
            <a:ext cx="3168650" cy="0"/>
          </a:xfrm>
          <a:prstGeom prst="line">
            <a:avLst/>
          </a:prstGeom>
          <a:ln w="9525" cap="flat" cmpd="sng">
            <a:solidFill>
              <a:srgbClr val="FF0000"/>
            </a:solidFill>
            <a:prstDash val="dash"/>
            <a:headEnd type="none" w="med" len="med"/>
            <a:tailEnd type="none" w="med" len="med"/>
          </a:ln>
        </p:spPr>
      </p:sp>
      <p:sp>
        <p:nvSpPr>
          <p:cNvPr id="2302068" name="Line 116"/>
          <p:cNvSpPr/>
          <p:nvPr/>
        </p:nvSpPr>
        <p:spPr>
          <a:xfrm>
            <a:off x="3132138" y="2854325"/>
            <a:ext cx="2592387" cy="0"/>
          </a:xfrm>
          <a:prstGeom prst="line">
            <a:avLst/>
          </a:prstGeom>
          <a:ln w="9525" cap="flat" cmpd="sng">
            <a:solidFill>
              <a:srgbClr val="FF0000"/>
            </a:solidFill>
            <a:prstDash val="dash"/>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02022"/>
                                        </p:tgtEl>
                                        <p:attrNameLst>
                                          <p:attrName>style.visibility</p:attrName>
                                        </p:attrNameLst>
                                      </p:cBhvr>
                                      <p:to>
                                        <p:strVal val="visible"/>
                                      </p:to>
                                    </p:set>
                                    <p:animEffect transition="in" filter="blinds(horizontal)">
                                      <p:cBhvr>
                                        <p:cTn id="7" dur="500"/>
                                        <p:tgtEl>
                                          <p:spTgt spid="23020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01990"/>
                                        </p:tgtEl>
                                        <p:attrNameLst>
                                          <p:attrName>style.visibility</p:attrName>
                                        </p:attrNameLst>
                                      </p:cBhvr>
                                      <p:to>
                                        <p:strVal val="visible"/>
                                      </p:to>
                                    </p:set>
                                    <p:anim calcmode="lin" valueType="num">
                                      <p:cBhvr additive="base">
                                        <p:cTn id="12" dur="500" fill="hold"/>
                                        <p:tgtEl>
                                          <p:spTgt spid="2301990"/>
                                        </p:tgtEl>
                                        <p:attrNameLst>
                                          <p:attrName>ppt_x</p:attrName>
                                        </p:attrNameLst>
                                      </p:cBhvr>
                                      <p:tavLst>
                                        <p:tav tm="0">
                                          <p:val>
                                            <p:strVal val="#ppt_x"/>
                                          </p:val>
                                        </p:tav>
                                        <p:tav tm="100000">
                                          <p:val>
                                            <p:strVal val="#ppt_x"/>
                                          </p:val>
                                        </p:tav>
                                      </p:tavLst>
                                    </p:anim>
                                    <p:anim calcmode="lin" valueType="num">
                                      <p:cBhvr additive="base">
                                        <p:cTn id="13" dur="500" fill="hold"/>
                                        <p:tgtEl>
                                          <p:spTgt spid="230199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301991"/>
                                        </p:tgtEl>
                                        <p:attrNameLst>
                                          <p:attrName>style.visibility</p:attrName>
                                        </p:attrNameLst>
                                      </p:cBhvr>
                                      <p:to>
                                        <p:strVal val="visible"/>
                                      </p:to>
                                    </p:set>
                                    <p:anim calcmode="lin" valueType="num">
                                      <p:cBhvr additive="base">
                                        <p:cTn id="18" dur="500" fill="hold"/>
                                        <p:tgtEl>
                                          <p:spTgt spid="2301991"/>
                                        </p:tgtEl>
                                        <p:attrNameLst>
                                          <p:attrName>ppt_x</p:attrName>
                                        </p:attrNameLst>
                                      </p:cBhvr>
                                      <p:tavLst>
                                        <p:tav tm="0">
                                          <p:val>
                                            <p:strVal val="#ppt_x"/>
                                          </p:val>
                                        </p:tav>
                                        <p:tav tm="100000">
                                          <p:val>
                                            <p:strVal val="#ppt_x"/>
                                          </p:val>
                                        </p:tav>
                                      </p:tavLst>
                                    </p:anim>
                                    <p:anim calcmode="lin" valueType="num">
                                      <p:cBhvr additive="base">
                                        <p:cTn id="19" dur="500" fill="hold"/>
                                        <p:tgtEl>
                                          <p:spTgt spid="230199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302049"/>
                                        </p:tgtEl>
                                        <p:attrNameLst>
                                          <p:attrName>style.visibility</p:attrName>
                                        </p:attrNameLst>
                                      </p:cBhvr>
                                      <p:to>
                                        <p:strVal val="visible"/>
                                      </p:to>
                                    </p:set>
                                    <p:animEffect transition="in" filter="blinds(horizontal)">
                                      <p:cBhvr>
                                        <p:cTn id="24" dur="500"/>
                                        <p:tgtEl>
                                          <p:spTgt spid="2302049"/>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302045"/>
                                        </p:tgtEl>
                                        <p:attrNameLst>
                                          <p:attrName>style.visibility</p:attrName>
                                        </p:attrNameLst>
                                      </p:cBhvr>
                                      <p:to>
                                        <p:strVal val="visible"/>
                                      </p:to>
                                    </p:set>
                                    <p:animEffect transition="in" filter="blinds(horizontal)">
                                      <p:cBhvr>
                                        <p:cTn id="29" dur="500"/>
                                        <p:tgtEl>
                                          <p:spTgt spid="2302045"/>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302053"/>
                                        </p:tgtEl>
                                        <p:attrNameLst>
                                          <p:attrName>style.visibility</p:attrName>
                                        </p:attrNameLst>
                                      </p:cBhvr>
                                      <p:to>
                                        <p:strVal val="visible"/>
                                      </p:to>
                                    </p:set>
                                    <p:anim calcmode="lin" valueType="num">
                                      <p:cBhvr additive="base">
                                        <p:cTn id="34" dur="500" fill="hold"/>
                                        <p:tgtEl>
                                          <p:spTgt spid="2302053"/>
                                        </p:tgtEl>
                                        <p:attrNameLst>
                                          <p:attrName>ppt_x</p:attrName>
                                        </p:attrNameLst>
                                      </p:cBhvr>
                                      <p:tavLst>
                                        <p:tav tm="0">
                                          <p:val>
                                            <p:strVal val="#ppt_x"/>
                                          </p:val>
                                        </p:tav>
                                        <p:tav tm="100000">
                                          <p:val>
                                            <p:strVal val="#ppt_x"/>
                                          </p:val>
                                        </p:tav>
                                      </p:tavLst>
                                    </p:anim>
                                    <p:anim calcmode="lin" valueType="num">
                                      <p:cBhvr additive="base">
                                        <p:cTn id="35" dur="500" fill="hold"/>
                                        <p:tgtEl>
                                          <p:spTgt spid="2302053"/>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302039"/>
                                        </p:tgtEl>
                                        <p:attrNameLst>
                                          <p:attrName>style.visibility</p:attrName>
                                        </p:attrNameLst>
                                      </p:cBhvr>
                                      <p:to>
                                        <p:strVal val="visible"/>
                                      </p:to>
                                    </p:set>
                                    <p:animEffect transition="in" filter="blinds(horizontal)">
                                      <p:cBhvr>
                                        <p:cTn id="40" dur="500"/>
                                        <p:tgtEl>
                                          <p:spTgt spid="2302039"/>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301999"/>
                                        </p:tgtEl>
                                        <p:attrNameLst>
                                          <p:attrName>style.visibility</p:attrName>
                                        </p:attrNameLst>
                                      </p:cBhvr>
                                      <p:to>
                                        <p:strVal val="visible"/>
                                      </p:to>
                                    </p:set>
                                    <p:anim calcmode="lin" valueType="num">
                                      <p:cBhvr additive="base">
                                        <p:cTn id="45" dur="500" fill="hold"/>
                                        <p:tgtEl>
                                          <p:spTgt spid="2301999"/>
                                        </p:tgtEl>
                                        <p:attrNameLst>
                                          <p:attrName>ppt_x</p:attrName>
                                        </p:attrNameLst>
                                      </p:cBhvr>
                                      <p:tavLst>
                                        <p:tav tm="0">
                                          <p:val>
                                            <p:strVal val="#ppt_x"/>
                                          </p:val>
                                        </p:tav>
                                        <p:tav tm="100000">
                                          <p:val>
                                            <p:strVal val="#ppt_x"/>
                                          </p:val>
                                        </p:tav>
                                      </p:tavLst>
                                    </p:anim>
                                    <p:anim calcmode="lin" valueType="num">
                                      <p:cBhvr additive="base">
                                        <p:cTn id="46" dur="500" fill="hold"/>
                                        <p:tgtEl>
                                          <p:spTgt spid="230199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302036"/>
                                        </p:tgtEl>
                                        <p:attrNameLst>
                                          <p:attrName>style.visibility</p:attrName>
                                        </p:attrNameLst>
                                      </p:cBhvr>
                                      <p:to>
                                        <p:strVal val="visible"/>
                                      </p:to>
                                    </p:set>
                                    <p:animEffect transition="in" filter="blinds(horizontal)">
                                      <p:cBhvr>
                                        <p:cTn id="51" dur="500"/>
                                        <p:tgtEl>
                                          <p:spTgt spid="2302036"/>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2302048"/>
                                        </p:tgtEl>
                                        <p:attrNameLst>
                                          <p:attrName>style.visibility</p:attrName>
                                        </p:attrNameLst>
                                      </p:cBhvr>
                                      <p:to>
                                        <p:strVal val="visible"/>
                                      </p:to>
                                    </p:set>
                                    <p:animEffect transition="in" filter="blinds(horizontal)">
                                      <p:cBhvr>
                                        <p:cTn id="56" dur="500"/>
                                        <p:tgtEl>
                                          <p:spTgt spid="2302048"/>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301997"/>
                                        </p:tgtEl>
                                        <p:attrNameLst>
                                          <p:attrName>style.visibility</p:attrName>
                                        </p:attrNameLst>
                                      </p:cBhvr>
                                      <p:to>
                                        <p:strVal val="visible"/>
                                      </p:to>
                                    </p:set>
                                    <p:anim calcmode="lin" valueType="num">
                                      <p:cBhvr additive="base">
                                        <p:cTn id="61" dur="500" fill="hold"/>
                                        <p:tgtEl>
                                          <p:spTgt spid="2301997"/>
                                        </p:tgtEl>
                                        <p:attrNameLst>
                                          <p:attrName>ppt_x</p:attrName>
                                        </p:attrNameLst>
                                      </p:cBhvr>
                                      <p:tavLst>
                                        <p:tav tm="0">
                                          <p:val>
                                            <p:strVal val="#ppt_x"/>
                                          </p:val>
                                        </p:tav>
                                        <p:tav tm="100000">
                                          <p:val>
                                            <p:strVal val="#ppt_x"/>
                                          </p:val>
                                        </p:tav>
                                      </p:tavLst>
                                    </p:anim>
                                    <p:anim calcmode="lin" valueType="num">
                                      <p:cBhvr additive="base">
                                        <p:cTn id="62" dur="500" fill="hold"/>
                                        <p:tgtEl>
                                          <p:spTgt spid="230199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2302042">
                                            <p:txEl>
                                              <p:charRg st="0" end="3"/>
                                            </p:txEl>
                                          </p:spTgt>
                                        </p:tgtEl>
                                        <p:attrNameLst>
                                          <p:attrName>style.visibility</p:attrName>
                                        </p:attrNameLst>
                                      </p:cBhvr>
                                      <p:to>
                                        <p:strVal val="visible"/>
                                      </p:to>
                                    </p:set>
                                    <p:animEffect transition="in" filter="blinds(horizontal)">
                                      <p:cBhvr>
                                        <p:cTn id="67" dur="500"/>
                                        <p:tgtEl>
                                          <p:spTgt spid="2302042">
                                            <p:txEl>
                                              <p:charRg st="0"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2301996"/>
                                        </p:tgtEl>
                                        <p:attrNameLst>
                                          <p:attrName>style.visibility</p:attrName>
                                        </p:attrNameLst>
                                      </p:cBhvr>
                                      <p:to>
                                        <p:strVal val="visible"/>
                                      </p:to>
                                    </p:set>
                                    <p:anim calcmode="lin" valueType="num">
                                      <p:cBhvr additive="base">
                                        <p:cTn id="72" dur="500" fill="hold"/>
                                        <p:tgtEl>
                                          <p:spTgt spid="2301996"/>
                                        </p:tgtEl>
                                        <p:attrNameLst>
                                          <p:attrName>ppt_x</p:attrName>
                                        </p:attrNameLst>
                                      </p:cBhvr>
                                      <p:tavLst>
                                        <p:tav tm="0">
                                          <p:val>
                                            <p:strVal val="#ppt_x"/>
                                          </p:val>
                                        </p:tav>
                                        <p:tav tm="100000">
                                          <p:val>
                                            <p:strVal val="#ppt_x"/>
                                          </p:val>
                                        </p:tav>
                                      </p:tavLst>
                                    </p:anim>
                                    <p:anim calcmode="lin" valueType="num">
                                      <p:cBhvr additive="base">
                                        <p:cTn id="73" dur="500" fill="hold"/>
                                        <p:tgtEl>
                                          <p:spTgt spid="2301996"/>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2302033"/>
                                        </p:tgtEl>
                                        <p:attrNameLst>
                                          <p:attrName>style.visibility</p:attrName>
                                        </p:attrNameLst>
                                      </p:cBhvr>
                                      <p:to>
                                        <p:strVal val="visible"/>
                                      </p:to>
                                    </p:set>
                                    <p:animEffect transition="in" filter="blinds(horizontal)">
                                      <p:cBhvr>
                                        <p:cTn id="78" dur="500"/>
                                        <p:tgtEl>
                                          <p:spTgt spid="2302033"/>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2302047"/>
                                        </p:tgtEl>
                                        <p:attrNameLst>
                                          <p:attrName>style.visibility</p:attrName>
                                        </p:attrNameLst>
                                      </p:cBhvr>
                                      <p:to>
                                        <p:strVal val="visible"/>
                                      </p:to>
                                    </p:set>
                                    <p:animEffect transition="in" filter="blinds(horizontal)">
                                      <p:cBhvr>
                                        <p:cTn id="83" dur="500"/>
                                        <p:tgtEl>
                                          <p:spTgt spid="2302047"/>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2301994"/>
                                        </p:tgtEl>
                                        <p:attrNameLst>
                                          <p:attrName>style.visibility</p:attrName>
                                        </p:attrNameLst>
                                      </p:cBhvr>
                                      <p:to>
                                        <p:strVal val="visible"/>
                                      </p:to>
                                    </p:set>
                                    <p:anim calcmode="lin" valueType="num">
                                      <p:cBhvr additive="base">
                                        <p:cTn id="88" dur="500" fill="hold"/>
                                        <p:tgtEl>
                                          <p:spTgt spid="2301994"/>
                                        </p:tgtEl>
                                        <p:attrNameLst>
                                          <p:attrName>ppt_x</p:attrName>
                                        </p:attrNameLst>
                                      </p:cBhvr>
                                      <p:tavLst>
                                        <p:tav tm="0">
                                          <p:val>
                                            <p:strVal val="#ppt_x"/>
                                          </p:val>
                                        </p:tav>
                                        <p:tav tm="100000">
                                          <p:val>
                                            <p:strVal val="#ppt_x"/>
                                          </p:val>
                                        </p:tav>
                                      </p:tavLst>
                                    </p:anim>
                                    <p:anim calcmode="lin" valueType="num">
                                      <p:cBhvr additive="base">
                                        <p:cTn id="89" dur="500" fill="hold"/>
                                        <p:tgtEl>
                                          <p:spTgt spid="2301994"/>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2302030"/>
                                        </p:tgtEl>
                                        <p:attrNameLst>
                                          <p:attrName>style.visibility</p:attrName>
                                        </p:attrNameLst>
                                      </p:cBhvr>
                                      <p:to>
                                        <p:strVal val="visible"/>
                                      </p:to>
                                    </p:set>
                                    <p:animEffect transition="in" filter="blinds(horizontal)">
                                      <p:cBhvr>
                                        <p:cTn id="94" dur="500"/>
                                        <p:tgtEl>
                                          <p:spTgt spid="2302030"/>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2301992"/>
                                        </p:tgtEl>
                                        <p:attrNameLst>
                                          <p:attrName>style.visibility</p:attrName>
                                        </p:attrNameLst>
                                      </p:cBhvr>
                                      <p:to>
                                        <p:strVal val="visible"/>
                                      </p:to>
                                    </p:set>
                                    <p:anim calcmode="lin" valueType="num">
                                      <p:cBhvr additive="base">
                                        <p:cTn id="99" dur="500" fill="hold"/>
                                        <p:tgtEl>
                                          <p:spTgt spid="2301992"/>
                                        </p:tgtEl>
                                        <p:attrNameLst>
                                          <p:attrName>ppt_x</p:attrName>
                                        </p:attrNameLst>
                                      </p:cBhvr>
                                      <p:tavLst>
                                        <p:tav tm="0">
                                          <p:val>
                                            <p:strVal val="#ppt_x"/>
                                          </p:val>
                                        </p:tav>
                                        <p:tav tm="100000">
                                          <p:val>
                                            <p:strVal val="#ppt_x"/>
                                          </p:val>
                                        </p:tav>
                                      </p:tavLst>
                                    </p:anim>
                                    <p:anim calcmode="lin" valueType="num">
                                      <p:cBhvr additive="base">
                                        <p:cTn id="100" dur="500" fill="hold"/>
                                        <p:tgtEl>
                                          <p:spTgt spid="2301992"/>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3" presetClass="entr" presetSubtype="10" fill="hold" grpId="0" nodeType="clickEffect">
                                  <p:stCondLst>
                                    <p:cond delay="0"/>
                                  </p:stCondLst>
                                  <p:childTnLst>
                                    <p:set>
                                      <p:cBhvr>
                                        <p:cTn id="104" dur="1" fill="hold">
                                          <p:stCondLst>
                                            <p:cond delay="0"/>
                                          </p:stCondLst>
                                        </p:cTn>
                                        <p:tgtEl>
                                          <p:spTgt spid="2302024"/>
                                        </p:tgtEl>
                                        <p:attrNameLst>
                                          <p:attrName>style.visibility</p:attrName>
                                        </p:attrNameLst>
                                      </p:cBhvr>
                                      <p:to>
                                        <p:strVal val="visible"/>
                                      </p:to>
                                    </p:set>
                                    <p:animEffect transition="in" filter="blinds(horizontal)">
                                      <p:cBhvr>
                                        <p:cTn id="105" dur="500"/>
                                        <p:tgtEl>
                                          <p:spTgt spid="2302024"/>
                                        </p:tgtEl>
                                      </p:cBhvr>
                                    </p:animEffect>
                                  </p:childTnLst>
                                </p:cTn>
                              </p:par>
                            </p:childTnLst>
                          </p:cTn>
                        </p:par>
                      </p:childTnLst>
                    </p:cTn>
                  </p:par>
                  <p:par>
                    <p:cTn id="106" fill="hold">
                      <p:stCondLst>
                        <p:cond delay="indefinite"/>
                      </p:stCondLst>
                      <p:childTnLst>
                        <p:par>
                          <p:cTn id="107" fill="hold">
                            <p:stCondLst>
                              <p:cond delay="0"/>
                            </p:stCondLst>
                            <p:childTnLst>
                              <p:par>
                                <p:cTn id="108" presetID="3" presetClass="entr" presetSubtype="10" fill="hold" grpId="0" nodeType="clickEffect">
                                  <p:stCondLst>
                                    <p:cond delay="0"/>
                                  </p:stCondLst>
                                  <p:childTnLst>
                                    <p:set>
                                      <p:cBhvr>
                                        <p:cTn id="109" dur="1" fill="hold">
                                          <p:stCondLst>
                                            <p:cond delay="0"/>
                                          </p:stCondLst>
                                        </p:cTn>
                                        <p:tgtEl>
                                          <p:spTgt spid="2302046"/>
                                        </p:tgtEl>
                                        <p:attrNameLst>
                                          <p:attrName>style.visibility</p:attrName>
                                        </p:attrNameLst>
                                      </p:cBhvr>
                                      <p:to>
                                        <p:strVal val="visible"/>
                                      </p:to>
                                    </p:set>
                                    <p:animEffect transition="in" filter="blinds(horizontal)">
                                      <p:cBhvr>
                                        <p:cTn id="110" dur="500"/>
                                        <p:tgtEl>
                                          <p:spTgt spid="2302046"/>
                                        </p:tgtEl>
                                      </p:cBhvr>
                                    </p:animEffect>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2302067"/>
                                        </p:tgtEl>
                                        <p:attrNameLst>
                                          <p:attrName>style.visibility</p:attrName>
                                        </p:attrNameLst>
                                      </p:cBhvr>
                                      <p:to>
                                        <p:strVal val="visible"/>
                                      </p:to>
                                    </p:set>
                                    <p:anim calcmode="lin" valueType="num">
                                      <p:cBhvr additive="base">
                                        <p:cTn id="115" dur="500" fill="hold"/>
                                        <p:tgtEl>
                                          <p:spTgt spid="2302067"/>
                                        </p:tgtEl>
                                        <p:attrNameLst>
                                          <p:attrName>ppt_x</p:attrName>
                                        </p:attrNameLst>
                                      </p:cBhvr>
                                      <p:tavLst>
                                        <p:tav tm="0">
                                          <p:val>
                                            <p:strVal val="#ppt_x"/>
                                          </p:val>
                                        </p:tav>
                                        <p:tav tm="100000">
                                          <p:val>
                                            <p:strVal val="#ppt_x"/>
                                          </p:val>
                                        </p:tav>
                                      </p:tavLst>
                                    </p:anim>
                                    <p:anim calcmode="lin" valueType="num">
                                      <p:cBhvr additive="base">
                                        <p:cTn id="116" dur="500" fill="hold"/>
                                        <p:tgtEl>
                                          <p:spTgt spid="2302067"/>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3" presetClass="entr" presetSubtype="10" fill="hold" grpId="0" nodeType="clickEffect">
                                  <p:stCondLst>
                                    <p:cond delay="0"/>
                                  </p:stCondLst>
                                  <p:childTnLst>
                                    <p:set>
                                      <p:cBhvr>
                                        <p:cTn id="120" dur="1" fill="hold">
                                          <p:stCondLst>
                                            <p:cond delay="0"/>
                                          </p:stCondLst>
                                        </p:cTn>
                                        <p:tgtEl>
                                          <p:spTgt spid="2302025"/>
                                        </p:tgtEl>
                                        <p:attrNameLst>
                                          <p:attrName>style.visibility</p:attrName>
                                        </p:attrNameLst>
                                      </p:cBhvr>
                                      <p:to>
                                        <p:strVal val="visible"/>
                                      </p:to>
                                    </p:set>
                                    <p:animEffect transition="in" filter="blinds(horizontal)">
                                      <p:cBhvr>
                                        <p:cTn id="121" dur="500"/>
                                        <p:tgtEl>
                                          <p:spTgt spid="2302025"/>
                                        </p:tgtEl>
                                      </p:cBhvr>
                                    </p:animEffect>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nodeType="clickEffect">
                                  <p:stCondLst>
                                    <p:cond delay="0"/>
                                  </p:stCondLst>
                                  <p:childTnLst>
                                    <p:set>
                                      <p:cBhvr>
                                        <p:cTn id="125" dur="1" fill="hold">
                                          <p:stCondLst>
                                            <p:cond delay="0"/>
                                          </p:stCondLst>
                                        </p:cTn>
                                        <p:tgtEl>
                                          <p:spTgt spid="2302000"/>
                                        </p:tgtEl>
                                        <p:attrNameLst>
                                          <p:attrName>style.visibility</p:attrName>
                                        </p:attrNameLst>
                                      </p:cBhvr>
                                      <p:to>
                                        <p:strVal val="visible"/>
                                      </p:to>
                                    </p:set>
                                    <p:anim calcmode="lin" valueType="num">
                                      <p:cBhvr additive="base">
                                        <p:cTn id="126" dur="500" fill="hold"/>
                                        <p:tgtEl>
                                          <p:spTgt spid="2302000"/>
                                        </p:tgtEl>
                                        <p:attrNameLst>
                                          <p:attrName>ppt_x</p:attrName>
                                        </p:attrNameLst>
                                      </p:cBhvr>
                                      <p:tavLst>
                                        <p:tav tm="0">
                                          <p:val>
                                            <p:strVal val="#ppt_x"/>
                                          </p:val>
                                        </p:tav>
                                        <p:tav tm="100000">
                                          <p:val>
                                            <p:strVal val="#ppt_x"/>
                                          </p:val>
                                        </p:tav>
                                      </p:tavLst>
                                    </p:anim>
                                    <p:anim calcmode="lin" valueType="num">
                                      <p:cBhvr additive="base">
                                        <p:cTn id="127" dur="500" fill="hold"/>
                                        <p:tgtEl>
                                          <p:spTgt spid="2302000"/>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nodeType="clickEffect">
                                  <p:stCondLst>
                                    <p:cond delay="0"/>
                                  </p:stCondLst>
                                  <p:childTnLst>
                                    <p:set>
                                      <p:cBhvr>
                                        <p:cTn id="131" dur="1" fill="hold">
                                          <p:stCondLst>
                                            <p:cond delay="0"/>
                                          </p:stCondLst>
                                        </p:cTn>
                                        <p:tgtEl>
                                          <p:spTgt spid="2302001"/>
                                        </p:tgtEl>
                                        <p:attrNameLst>
                                          <p:attrName>style.visibility</p:attrName>
                                        </p:attrNameLst>
                                      </p:cBhvr>
                                      <p:to>
                                        <p:strVal val="visible"/>
                                      </p:to>
                                    </p:set>
                                    <p:anim calcmode="lin" valueType="num">
                                      <p:cBhvr additive="base">
                                        <p:cTn id="132" dur="500" fill="hold"/>
                                        <p:tgtEl>
                                          <p:spTgt spid="2302001"/>
                                        </p:tgtEl>
                                        <p:attrNameLst>
                                          <p:attrName>ppt_x</p:attrName>
                                        </p:attrNameLst>
                                      </p:cBhvr>
                                      <p:tavLst>
                                        <p:tav tm="0">
                                          <p:val>
                                            <p:strVal val="#ppt_x"/>
                                          </p:val>
                                        </p:tav>
                                        <p:tav tm="100000">
                                          <p:val>
                                            <p:strVal val="#ppt_x"/>
                                          </p:val>
                                        </p:tav>
                                      </p:tavLst>
                                    </p:anim>
                                    <p:anim calcmode="lin" valueType="num">
                                      <p:cBhvr additive="base">
                                        <p:cTn id="133" dur="500" fill="hold"/>
                                        <p:tgtEl>
                                          <p:spTgt spid="2302001"/>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3" presetClass="entr" presetSubtype="10" fill="hold" grpId="0" nodeType="clickEffect">
                                  <p:stCondLst>
                                    <p:cond delay="0"/>
                                  </p:stCondLst>
                                  <p:childTnLst>
                                    <p:set>
                                      <p:cBhvr>
                                        <p:cTn id="137" dur="1" fill="hold">
                                          <p:stCondLst>
                                            <p:cond delay="0"/>
                                          </p:stCondLst>
                                        </p:cTn>
                                        <p:tgtEl>
                                          <p:spTgt spid="2302050"/>
                                        </p:tgtEl>
                                        <p:attrNameLst>
                                          <p:attrName>style.visibility</p:attrName>
                                        </p:attrNameLst>
                                      </p:cBhvr>
                                      <p:to>
                                        <p:strVal val="visible"/>
                                      </p:to>
                                    </p:set>
                                    <p:animEffect transition="in" filter="blinds(horizontal)">
                                      <p:cBhvr>
                                        <p:cTn id="138" dur="500"/>
                                        <p:tgtEl>
                                          <p:spTgt spid="2302050"/>
                                        </p:tgtEl>
                                      </p:cBhvr>
                                    </p:animEffect>
                                  </p:childTnLst>
                                </p:cTn>
                              </p:par>
                            </p:childTnLst>
                          </p:cTn>
                        </p:par>
                      </p:childTnLst>
                    </p:cTn>
                  </p:par>
                  <p:par>
                    <p:cTn id="139" fill="hold">
                      <p:stCondLst>
                        <p:cond delay="indefinite"/>
                      </p:stCondLst>
                      <p:childTnLst>
                        <p:par>
                          <p:cTn id="140" fill="hold">
                            <p:stCondLst>
                              <p:cond delay="0"/>
                            </p:stCondLst>
                            <p:childTnLst>
                              <p:par>
                                <p:cTn id="141" presetID="3" presetClass="entr" presetSubtype="10" fill="hold" grpId="0" nodeType="clickEffect">
                                  <p:stCondLst>
                                    <p:cond delay="0"/>
                                  </p:stCondLst>
                                  <p:childTnLst>
                                    <p:set>
                                      <p:cBhvr>
                                        <p:cTn id="142" dur="1" fill="hold">
                                          <p:stCondLst>
                                            <p:cond delay="0"/>
                                          </p:stCondLst>
                                        </p:cTn>
                                        <p:tgtEl>
                                          <p:spTgt spid="2302056"/>
                                        </p:tgtEl>
                                        <p:attrNameLst>
                                          <p:attrName>style.visibility</p:attrName>
                                        </p:attrNameLst>
                                      </p:cBhvr>
                                      <p:to>
                                        <p:strVal val="visible"/>
                                      </p:to>
                                    </p:set>
                                    <p:animEffect transition="in" filter="blinds(horizontal)">
                                      <p:cBhvr>
                                        <p:cTn id="143" dur="500"/>
                                        <p:tgtEl>
                                          <p:spTgt spid="2302056"/>
                                        </p:tgtEl>
                                      </p:cBhvr>
                                    </p:animEffect>
                                  </p:childTnLst>
                                </p:cTn>
                              </p:par>
                            </p:childTnLst>
                          </p:cTn>
                        </p:par>
                      </p:childTnLst>
                    </p:cTn>
                  </p:par>
                  <p:par>
                    <p:cTn id="144" fill="hold">
                      <p:stCondLst>
                        <p:cond delay="indefinite"/>
                      </p:stCondLst>
                      <p:childTnLst>
                        <p:par>
                          <p:cTn id="145" fill="hold">
                            <p:stCondLst>
                              <p:cond delay="0"/>
                            </p:stCondLst>
                            <p:childTnLst>
                              <p:par>
                                <p:cTn id="146" presetID="2" presetClass="entr" presetSubtype="4" fill="hold" nodeType="clickEffect">
                                  <p:stCondLst>
                                    <p:cond delay="0"/>
                                  </p:stCondLst>
                                  <p:childTnLst>
                                    <p:set>
                                      <p:cBhvr>
                                        <p:cTn id="147" dur="1" fill="hold">
                                          <p:stCondLst>
                                            <p:cond delay="0"/>
                                          </p:stCondLst>
                                        </p:cTn>
                                        <p:tgtEl>
                                          <p:spTgt spid="2302054"/>
                                        </p:tgtEl>
                                        <p:attrNameLst>
                                          <p:attrName>style.visibility</p:attrName>
                                        </p:attrNameLst>
                                      </p:cBhvr>
                                      <p:to>
                                        <p:strVal val="visible"/>
                                      </p:to>
                                    </p:set>
                                    <p:anim calcmode="lin" valueType="num">
                                      <p:cBhvr additive="base">
                                        <p:cTn id="148" dur="500" fill="hold"/>
                                        <p:tgtEl>
                                          <p:spTgt spid="2302054"/>
                                        </p:tgtEl>
                                        <p:attrNameLst>
                                          <p:attrName>ppt_x</p:attrName>
                                        </p:attrNameLst>
                                      </p:cBhvr>
                                      <p:tavLst>
                                        <p:tav tm="0">
                                          <p:val>
                                            <p:strVal val="#ppt_x"/>
                                          </p:val>
                                        </p:tav>
                                        <p:tav tm="100000">
                                          <p:val>
                                            <p:strVal val="#ppt_x"/>
                                          </p:val>
                                        </p:tav>
                                      </p:tavLst>
                                    </p:anim>
                                    <p:anim calcmode="lin" valueType="num">
                                      <p:cBhvr additive="base">
                                        <p:cTn id="149" dur="500" fill="hold"/>
                                        <p:tgtEl>
                                          <p:spTgt spid="2302054"/>
                                        </p:tgtEl>
                                        <p:attrNameLst>
                                          <p:attrName>ppt_y</p:attrName>
                                        </p:attrNameLst>
                                      </p:cBhvr>
                                      <p:tavLst>
                                        <p:tav tm="0">
                                          <p:val>
                                            <p:strVal val="1+#ppt_h/2"/>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3" presetClass="entr" presetSubtype="10" fill="hold" grpId="0" nodeType="clickEffect">
                                  <p:stCondLst>
                                    <p:cond delay="0"/>
                                  </p:stCondLst>
                                  <p:childTnLst>
                                    <p:set>
                                      <p:cBhvr>
                                        <p:cTn id="153" dur="1" fill="hold">
                                          <p:stCondLst>
                                            <p:cond delay="0"/>
                                          </p:stCondLst>
                                        </p:cTn>
                                        <p:tgtEl>
                                          <p:spTgt spid="2302040"/>
                                        </p:tgtEl>
                                        <p:attrNameLst>
                                          <p:attrName>style.visibility</p:attrName>
                                        </p:attrNameLst>
                                      </p:cBhvr>
                                      <p:to>
                                        <p:strVal val="visible"/>
                                      </p:to>
                                    </p:set>
                                    <p:animEffect transition="in" filter="blinds(horizontal)">
                                      <p:cBhvr>
                                        <p:cTn id="154" dur="500"/>
                                        <p:tgtEl>
                                          <p:spTgt spid="2302040"/>
                                        </p:tgtEl>
                                      </p:cBhvr>
                                    </p:animEffect>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nodeType="clickEffect">
                                  <p:stCondLst>
                                    <p:cond delay="0"/>
                                  </p:stCondLst>
                                  <p:childTnLst>
                                    <p:set>
                                      <p:cBhvr>
                                        <p:cTn id="158" dur="1" fill="hold">
                                          <p:stCondLst>
                                            <p:cond delay="0"/>
                                          </p:stCondLst>
                                        </p:cTn>
                                        <p:tgtEl>
                                          <p:spTgt spid="2302010"/>
                                        </p:tgtEl>
                                        <p:attrNameLst>
                                          <p:attrName>style.visibility</p:attrName>
                                        </p:attrNameLst>
                                      </p:cBhvr>
                                      <p:to>
                                        <p:strVal val="visible"/>
                                      </p:to>
                                    </p:set>
                                    <p:anim calcmode="lin" valueType="num">
                                      <p:cBhvr additive="base">
                                        <p:cTn id="159" dur="500" fill="hold"/>
                                        <p:tgtEl>
                                          <p:spTgt spid="2302010"/>
                                        </p:tgtEl>
                                        <p:attrNameLst>
                                          <p:attrName>ppt_x</p:attrName>
                                        </p:attrNameLst>
                                      </p:cBhvr>
                                      <p:tavLst>
                                        <p:tav tm="0">
                                          <p:val>
                                            <p:strVal val="#ppt_x"/>
                                          </p:val>
                                        </p:tav>
                                        <p:tav tm="100000">
                                          <p:val>
                                            <p:strVal val="#ppt_x"/>
                                          </p:val>
                                        </p:tav>
                                      </p:tavLst>
                                    </p:anim>
                                    <p:anim calcmode="lin" valueType="num">
                                      <p:cBhvr additive="base">
                                        <p:cTn id="160" dur="500" fill="hold"/>
                                        <p:tgtEl>
                                          <p:spTgt spid="2302010"/>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2302037"/>
                                        </p:tgtEl>
                                        <p:attrNameLst>
                                          <p:attrName>style.visibility</p:attrName>
                                        </p:attrNameLst>
                                      </p:cBhvr>
                                      <p:to>
                                        <p:strVal val="visible"/>
                                      </p:to>
                                    </p:set>
                                    <p:anim calcmode="lin" valueType="num">
                                      <p:cBhvr additive="base">
                                        <p:cTn id="165" dur="500" fill="hold"/>
                                        <p:tgtEl>
                                          <p:spTgt spid="2302037"/>
                                        </p:tgtEl>
                                        <p:attrNameLst>
                                          <p:attrName>ppt_x</p:attrName>
                                        </p:attrNameLst>
                                      </p:cBhvr>
                                      <p:tavLst>
                                        <p:tav tm="0">
                                          <p:val>
                                            <p:strVal val="#ppt_x"/>
                                          </p:val>
                                        </p:tav>
                                        <p:tav tm="100000">
                                          <p:val>
                                            <p:strVal val="#ppt_x"/>
                                          </p:val>
                                        </p:tav>
                                      </p:tavLst>
                                    </p:anim>
                                    <p:anim calcmode="lin" valueType="num">
                                      <p:cBhvr additive="base">
                                        <p:cTn id="166" dur="500" fill="hold"/>
                                        <p:tgtEl>
                                          <p:spTgt spid="2302037"/>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3" presetClass="entr" presetSubtype="10" fill="hold" grpId="0" nodeType="clickEffect">
                                  <p:stCondLst>
                                    <p:cond delay="0"/>
                                  </p:stCondLst>
                                  <p:childTnLst>
                                    <p:set>
                                      <p:cBhvr>
                                        <p:cTn id="170" dur="1" fill="hold">
                                          <p:stCondLst>
                                            <p:cond delay="0"/>
                                          </p:stCondLst>
                                        </p:cTn>
                                        <p:tgtEl>
                                          <p:spTgt spid="2302058"/>
                                        </p:tgtEl>
                                        <p:attrNameLst>
                                          <p:attrName>style.visibility</p:attrName>
                                        </p:attrNameLst>
                                      </p:cBhvr>
                                      <p:to>
                                        <p:strVal val="visible"/>
                                      </p:to>
                                    </p:set>
                                    <p:animEffect transition="in" filter="blinds(horizontal)">
                                      <p:cBhvr>
                                        <p:cTn id="171" dur="500"/>
                                        <p:tgtEl>
                                          <p:spTgt spid="2302058"/>
                                        </p:tgtEl>
                                      </p:cBhvr>
                                    </p:animEffect>
                                  </p:childTnLst>
                                </p:cTn>
                              </p:par>
                            </p:childTnLst>
                          </p:cTn>
                        </p:par>
                      </p:childTnLst>
                    </p:cTn>
                  </p:par>
                  <p:par>
                    <p:cTn id="172" fill="hold">
                      <p:stCondLst>
                        <p:cond delay="indefinite"/>
                      </p:stCondLst>
                      <p:childTnLst>
                        <p:par>
                          <p:cTn id="173" fill="hold">
                            <p:stCondLst>
                              <p:cond delay="0"/>
                            </p:stCondLst>
                            <p:childTnLst>
                              <p:par>
                                <p:cTn id="174" presetID="2" presetClass="entr" presetSubtype="4" fill="hold" nodeType="clickEffect">
                                  <p:stCondLst>
                                    <p:cond delay="0"/>
                                  </p:stCondLst>
                                  <p:childTnLst>
                                    <p:set>
                                      <p:cBhvr>
                                        <p:cTn id="175" dur="1" fill="hold">
                                          <p:stCondLst>
                                            <p:cond delay="0"/>
                                          </p:stCondLst>
                                        </p:cTn>
                                        <p:tgtEl>
                                          <p:spTgt spid="2302055"/>
                                        </p:tgtEl>
                                        <p:attrNameLst>
                                          <p:attrName>style.visibility</p:attrName>
                                        </p:attrNameLst>
                                      </p:cBhvr>
                                      <p:to>
                                        <p:strVal val="visible"/>
                                      </p:to>
                                    </p:set>
                                    <p:anim calcmode="lin" valueType="num">
                                      <p:cBhvr additive="base">
                                        <p:cTn id="176" dur="500" fill="hold"/>
                                        <p:tgtEl>
                                          <p:spTgt spid="2302055"/>
                                        </p:tgtEl>
                                        <p:attrNameLst>
                                          <p:attrName>ppt_x</p:attrName>
                                        </p:attrNameLst>
                                      </p:cBhvr>
                                      <p:tavLst>
                                        <p:tav tm="0">
                                          <p:val>
                                            <p:strVal val="#ppt_x"/>
                                          </p:val>
                                        </p:tav>
                                        <p:tav tm="100000">
                                          <p:val>
                                            <p:strVal val="#ppt_x"/>
                                          </p:val>
                                        </p:tav>
                                      </p:tavLst>
                                    </p:anim>
                                    <p:anim calcmode="lin" valueType="num">
                                      <p:cBhvr additive="base">
                                        <p:cTn id="177" dur="500" fill="hold"/>
                                        <p:tgtEl>
                                          <p:spTgt spid="2302055"/>
                                        </p:tgtEl>
                                        <p:attrNameLst>
                                          <p:attrName>ppt_y</p:attrName>
                                        </p:attrNameLst>
                                      </p:cBhvr>
                                      <p:tavLst>
                                        <p:tav tm="0">
                                          <p:val>
                                            <p:strVal val="1+#ppt_h/2"/>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3" presetClass="entr" presetSubtype="10" fill="hold" grpId="0" nodeType="clickEffect">
                                  <p:stCondLst>
                                    <p:cond delay="0"/>
                                  </p:stCondLst>
                                  <p:childTnLst>
                                    <p:set>
                                      <p:cBhvr>
                                        <p:cTn id="181" dur="1" fill="hold">
                                          <p:stCondLst>
                                            <p:cond delay="0"/>
                                          </p:stCondLst>
                                        </p:cTn>
                                        <p:tgtEl>
                                          <p:spTgt spid="2302043"/>
                                        </p:tgtEl>
                                        <p:attrNameLst>
                                          <p:attrName>style.visibility</p:attrName>
                                        </p:attrNameLst>
                                      </p:cBhvr>
                                      <p:to>
                                        <p:strVal val="visible"/>
                                      </p:to>
                                    </p:set>
                                    <p:animEffect transition="in" filter="blinds(horizontal)">
                                      <p:cBhvr>
                                        <p:cTn id="182" dur="500"/>
                                        <p:tgtEl>
                                          <p:spTgt spid="2302043"/>
                                        </p:tgtEl>
                                      </p:cBhvr>
                                    </p:animEffect>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nodeType="clickEffect">
                                  <p:stCondLst>
                                    <p:cond delay="0"/>
                                  </p:stCondLst>
                                  <p:childTnLst>
                                    <p:set>
                                      <p:cBhvr>
                                        <p:cTn id="186" dur="1" fill="hold">
                                          <p:stCondLst>
                                            <p:cond delay="0"/>
                                          </p:stCondLst>
                                        </p:cTn>
                                        <p:tgtEl>
                                          <p:spTgt spid="2302006"/>
                                        </p:tgtEl>
                                        <p:attrNameLst>
                                          <p:attrName>style.visibility</p:attrName>
                                        </p:attrNameLst>
                                      </p:cBhvr>
                                      <p:to>
                                        <p:strVal val="visible"/>
                                      </p:to>
                                    </p:set>
                                    <p:anim calcmode="lin" valueType="num">
                                      <p:cBhvr additive="base">
                                        <p:cTn id="187" dur="500" fill="hold"/>
                                        <p:tgtEl>
                                          <p:spTgt spid="2302006"/>
                                        </p:tgtEl>
                                        <p:attrNameLst>
                                          <p:attrName>ppt_x</p:attrName>
                                        </p:attrNameLst>
                                      </p:cBhvr>
                                      <p:tavLst>
                                        <p:tav tm="0">
                                          <p:val>
                                            <p:strVal val="#ppt_x"/>
                                          </p:val>
                                        </p:tav>
                                        <p:tav tm="100000">
                                          <p:val>
                                            <p:strVal val="#ppt_x"/>
                                          </p:val>
                                        </p:tav>
                                      </p:tavLst>
                                    </p:anim>
                                    <p:anim calcmode="lin" valueType="num">
                                      <p:cBhvr additive="base">
                                        <p:cTn id="188" dur="500" fill="hold"/>
                                        <p:tgtEl>
                                          <p:spTgt spid="2302006"/>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3" presetClass="entr" presetSubtype="10" fill="hold" grpId="0" nodeType="clickEffect">
                                  <p:stCondLst>
                                    <p:cond delay="0"/>
                                  </p:stCondLst>
                                  <p:childTnLst>
                                    <p:set>
                                      <p:cBhvr>
                                        <p:cTn id="192" dur="1" fill="hold">
                                          <p:stCondLst>
                                            <p:cond delay="0"/>
                                          </p:stCondLst>
                                        </p:cTn>
                                        <p:tgtEl>
                                          <p:spTgt spid="2302035"/>
                                        </p:tgtEl>
                                        <p:attrNameLst>
                                          <p:attrName>style.visibility</p:attrName>
                                        </p:attrNameLst>
                                      </p:cBhvr>
                                      <p:to>
                                        <p:strVal val="visible"/>
                                      </p:to>
                                    </p:set>
                                    <p:animEffect transition="in" filter="blinds(horizontal)">
                                      <p:cBhvr>
                                        <p:cTn id="193" dur="500"/>
                                        <p:tgtEl>
                                          <p:spTgt spid="2302035"/>
                                        </p:tgtEl>
                                      </p:cBhvr>
                                    </p:animEffect>
                                  </p:childTnLst>
                                </p:cTn>
                              </p:par>
                            </p:childTnLst>
                          </p:cTn>
                        </p:par>
                      </p:childTnLst>
                    </p:cTn>
                  </p:par>
                  <p:par>
                    <p:cTn id="194" fill="hold">
                      <p:stCondLst>
                        <p:cond delay="indefinite"/>
                      </p:stCondLst>
                      <p:childTnLst>
                        <p:par>
                          <p:cTn id="195" fill="hold">
                            <p:stCondLst>
                              <p:cond delay="0"/>
                            </p:stCondLst>
                            <p:childTnLst>
                              <p:par>
                                <p:cTn id="196" presetID="3" presetClass="entr" presetSubtype="10" fill="hold" grpId="0" nodeType="clickEffect">
                                  <p:stCondLst>
                                    <p:cond delay="0"/>
                                  </p:stCondLst>
                                  <p:childTnLst>
                                    <p:set>
                                      <p:cBhvr>
                                        <p:cTn id="197" dur="1" fill="hold">
                                          <p:stCondLst>
                                            <p:cond delay="0"/>
                                          </p:stCondLst>
                                        </p:cTn>
                                        <p:tgtEl>
                                          <p:spTgt spid="2302060"/>
                                        </p:tgtEl>
                                        <p:attrNameLst>
                                          <p:attrName>style.visibility</p:attrName>
                                        </p:attrNameLst>
                                      </p:cBhvr>
                                      <p:to>
                                        <p:strVal val="visible"/>
                                      </p:to>
                                    </p:set>
                                    <p:animEffect transition="in" filter="blinds(horizontal)">
                                      <p:cBhvr>
                                        <p:cTn id="198" dur="500"/>
                                        <p:tgtEl>
                                          <p:spTgt spid="2302060"/>
                                        </p:tgtEl>
                                      </p:cBhvr>
                                    </p:animEffect>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nodeType="clickEffect">
                                  <p:stCondLst>
                                    <p:cond delay="0"/>
                                  </p:stCondLst>
                                  <p:childTnLst>
                                    <p:set>
                                      <p:cBhvr>
                                        <p:cTn id="202" dur="1" fill="hold">
                                          <p:stCondLst>
                                            <p:cond delay="0"/>
                                          </p:stCondLst>
                                        </p:cTn>
                                        <p:tgtEl>
                                          <p:spTgt spid="2302004"/>
                                        </p:tgtEl>
                                        <p:attrNameLst>
                                          <p:attrName>style.visibility</p:attrName>
                                        </p:attrNameLst>
                                      </p:cBhvr>
                                      <p:to>
                                        <p:strVal val="visible"/>
                                      </p:to>
                                    </p:set>
                                    <p:anim calcmode="lin" valueType="num">
                                      <p:cBhvr additive="base">
                                        <p:cTn id="203" dur="500" fill="hold"/>
                                        <p:tgtEl>
                                          <p:spTgt spid="2302004"/>
                                        </p:tgtEl>
                                        <p:attrNameLst>
                                          <p:attrName>ppt_x</p:attrName>
                                        </p:attrNameLst>
                                      </p:cBhvr>
                                      <p:tavLst>
                                        <p:tav tm="0">
                                          <p:val>
                                            <p:strVal val="#ppt_x"/>
                                          </p:val>
                                        </p:tav>
                                        <p:tav tm="100000">
                                          <p:val>
                                            <p:strVal val="#ppt_x"/>
                                          </p:val>
                                        </p:tav>
                                      </p:tavLst>
                                    </p:anim>
                                    <p:anim calcmode="lin" valueType="num">
                                      <p:cBhvr additive="base">
                                        <p:cTn id="204" dur="500" fill="hold"/>
                                        <p:tgtEl>
                                          <p:spTgt spid="2302004"/>
                                        </p:tgtEl>
                                        <p:attrNameLst>
                                          <p:attrName>ppt_y</p:attrName>
                                        </p:attrNameLst>
                                      </p:cBhvr>
                                      <p:tavLst>
                                        <p:tav tm="0">
                                          <p:val>
                                            <p:strVal val="1+#ppt_h/2"/>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3" presetClass="entr" presetSubtype="10" fill="hold" grpId="0" nodeType="clickEffect">
                                  <p:stCondLst>
                                    <p:cond delay="0"/>
                                  </p:stCondLst>
                                  <p:childTnLst>
                                    <p:set>
                                      <p:cBhvr>
                                        <p:cTn id="208" dur="1" fill="hold">
                                          <p:stCondLst>
                                            <p:cond delay="0"/>
                                          </p:stCondLst>
                                        </p:cTn>
                                        <p:tgtEl>
                                          <p:spTgt spid="2302032"/>
                                        </p:tgtEl>
                                        <p:attrNameLst>
                                          <p:attrName>style.visibility</p:attrName>
                                        </p:attrNameLst>
                                      </p:cBhvr>
                                      <p:to>
                                        <p:strVal val="visible"/>
                                      </p:to>
                                    </p:set>
                                    <p:animEffect transition="in" filter="blinds(horizontal)">
                                      <p:cBhvr>
                                        <p:cTn id="209" dur="500"/>
                                        <p:tgtEl>
                                          <p:spTgt spid="2302032"/>
                                        </p:tgtEl>
                                      </p:cBhvr>
                                    </p:animEffect>
                                  </p:childTnLst>
                                </p:cTn>
                              </p:par>
                            </p:childTnLst>
                          </p:cTn>
                        </p:par>
                      </p:childTnLst>
                    </p:cTn>
                  </p:par>
                  <p:par>
                    <p:cTn id="210" fill="hold">
                      <p:stCondLst>
                        <p:cond delay="indefinite"/>
                      </p:stCondLst>
                      <p:childTnLst>
                        <p:par>
                          <p:cTn id="211" fill="hold">
                            <p:stCondLst>
                              <p:cond delay="0"/>
                            </p:stCondLst>
                            <p:childTnLst>
                              <p:par>
                                <p:cTn id="212" presetID="2" presetClass="entr" presetSubtype="4" fill="hold" nodeType="clickEffect">
                                  <p:stCondLst>
                                    <p:cond delay="0"/>
                                  </p:stCondLst>
                                  <p:childTnLst>
                                    <p:set>
                                      <p:cBhvr>
                                        <p:cTn id="213" dur="1" fill="hold">
                                          <p:stCondLst>
                                            <p:cond delay="0"/>
                                          </p:stCondLst>
                                        </p:cTn>
                                        <p:tgtEl>
                                          <p:spTgt spid="2302002"/>
                                        </p:tgtEl>
                                        <p:attrNameLst>
                                          <p:attrName>style.visibility</p:attrName>
                                        </p:attrNameLst>
                                      </p:cBhvr>
                                      <p:to>
                                        <p:strVal val="visible"/>
                                      </p:to>
                                    </p:set>
                                    <p:anim calcmode="lin" valueType="num">
                                      <p:cBhvr additive="base">
                                        <p:cTn id="214" dur="500" fill="hold"/>
                                        <p:tgtEl>
                                          <p:spTgt spid="2302002"/>
                                        </p:tgtEl>
                                        <p:attrNameLst>
                                          <p:attrName>ppt_x</p:attrName>
                                        </p:attrNameLst>
                                      </p:cBhvr>
                                      <p:tavLst>
                                        <p:tav tm="0">
                                          <p:val>
                                            <p:strVal val="#ppt_x"/>
                                          </p:val>
                                        </p:tav>
                                        <p:tav tm="100000">
                                          <p:val>
                                            <p:strVal val="#ppt_x"/>
                                          </p:val>
                                        </p:tav>
                                      </p:tavLst>
                                    </p:anim>
                                    <p:anim calcmode="lin" valueType="num">
                                      <p:cBhvr additive="base">
                                        <p:cTn id="215" dur="500" fill="hold"/>
                                        <p:tgtEl>
                                          <p:spTgt spid="2302002"/>
                                        </p:tgtEl>
                                        <p:attrNameLst>
                                          <p:attrName>ppt_y</p:attrName>
                                        </p:attrNameLst>
                                      </p:cBhvr>
                                      <p:tavLst>
                                        <p:tav tm="0">
                                          <p:val>
                                            <p:strVal val="1+#ppt_h/2"/>
                                          </p:val>
                                        </p:tav>
                                        <p:tav tm="100000">
                                          <p:val>
                                            <p:strVal val="#ppt_y"/>
                                          </p:val>
                                        </p:tav>
                                      </p:tavLst>
                                    </p:anim>
                                  </p:childTnLst>
                                </p:cTn>
                              </p:par>
                            </p:childTnLst>
                          </p:cTn>
                        </p:par>
                      </p:childTnLst>
                    </p:cTn>
                  </p:par>
                  <p:par>
                    <p:cTn id="216" fill="hold">
                      <p:stCondLst>
                        <p:cond delay="indefinite"/>
                      </p:stCondLst>
                      <p:childTnLst>
                        <p:par>
                          <p:cTn id="217" fill="hold">
                            <p:stCondLst>
                              <p:cond delay="0"/>
                            </p:stCondLst>
                            <p:childTnLst>
                              <p:par>
                                <p:cTn id="218" presetID="3" presetClass="entr" presetSubtype="10" fill="hold" grpId="0" nodeType="clickEffect">
                                  <p:stCondLst>
                                    <p:cond delay="0"/>
                                  </p:stCondLst>
                                  <p:childTnLst>
                                    <p:set>
                                      <p:cBhvr>
                                        <p:cTn id="219" dur="1" fill="hold">
                                          <p:stCondLst>
                                            <p:cond delay="0"/>
                                          </p:stCondLst>
                                        </p:cTn>
                                        <p:tgtEl>
                                          <p:spTgt spid="2302028"/>
                                        </p:tgtEl>
                                        <p:attrNameLst>
                                          <p:attrName>style.visibility</p:attrName>
                                        </p:attrNameLst>
                                      </p:cBhvr>
                                      <p:to>
                                        <p:strVal val="visible"/>
                                      </p:to>
                                    </p:set>
                                    <p:animEffect transition="in" filter="blinds(horizontal)">
                                      <p:cBhvr>
                                        <p:cTn id="220" dur="500"/>
                                        <p:tgtEl>
                                          <p:spTgt spid="2302028"/>
                                        </p:tgtEl>
                                      </p:cBhvr>
                                    </p:animEffect>
                                  </p:childTnLst>
                                </p:cTn>
                              </p:par>
                            </p:childTnLst>
                          </p:cTn>
                        </p:par>
                      </p:childTnLst>
                    </p:cTn>
                  </p:par>
                  <p:par>
                    <p:cTn id="221" fill="hold">
                      <p:stCondLst>
                        <p:cond delay="indefinite"/>
                      </p:stCondLst>
                      <p:childTnLst>
                        <p:par>
                          <p:cTn id="222" fill="hold">
                            <p:stCondLst>
                              <p:cond delay="0"/>
                            </p:stCondLst>
                            <p:childTnLst>
                              <p:par>
                                <p:cTn id="223" presetID="3" presetClass="entr" presetSubtype="10" fill="hold" grpId="0" nodeType="clickEffect">
                                  <p:stCondLst>
                                    <p:cond delay="0"/>
                                  </p:stCondLst>
                                  <p:childTnLst>
                                    <p:set>
                                      <p:cBhvr>
                                        <p:cTn id="224" dur="1" fill="hold">
                                          <p:stCondLst>
                                            <p:cond delay="0"/>
                                          </p:stCondLst>
                                        </p:cTn>
                                        <p:tgtEl>
                                          <p:spTgt spid="2302062"/>
                                        </p:tgtEl>
                                        <p:attrNameLst>
                                          <p:attrName>style.visibility</p:attrName>
                                        </p:attrNameLst>
                                      </p:cBhvr>
                                      <p:to>
                                        <p:strVal val="visible"/>
                                      </p:to>
                                    </p:set>
                                    <p:animEffect transition="in" filter="blinds(horizontal)">
                                      <p:cBhvr>
                                        <p:cTn id="225" dur="500"/>
                                        <p:tgtEl>
                                          <p:spTgt spid="2302062"/>
                                        </p:tgtEl>
                                      </p:cBhvr>
                                    </p:animEffect>
                                  </p:childTnLst>
                                </p:cTn>
                              </p:par>
                            </p:childTnLst>
                          </p:cTn>
                        </p:par>
                      </p:childTnLst>
                    </p:cTn>
                  </p:par>
                  <p:par>
                    <p:cTn id="226" fill="hold">
                      <p:stCondLst>
                        <p:cond delay="indefinite"/>
                      </p:stCondLst>
                      <p:childTnLst>
                        <p:par>
                          <p:cTn id="227" fill="hold">
                            <p:stCondLst>
                              <p:cond delay="0"/>
                            </p:stCondLst>
                            <p:childTnLst>
                              <p:par>
                                <p:cTn id="228" presetID="2" presetClass="entr" presetSubtype="4" fill="hold" nodeType="clickEffect">
                                  <p:stCondLst>
                                    <p:cond delay="0"/>
                                  </p:stCondLst>
                                  <p:childTnLst>
                                    <p:set>
                                      <p:cBhvr>
                                        <p:cTn id="229" dur="1" fill="hold">
                                          <p:stCondLst>
                                            <p:cond delay="0"/>
                                          </p:stCondLst>
                                        </p:cTn>
                                        <p:tgtEl>
                                          <p:spTgt spid="2302066"/>
                                        </p:tgtEl>
                                        <p:attrNameLst>
                                          <p:attrName>style.visibility</p:attrName>
                                        </p:attrNameLst>
                                      </p:cBhvr>
                                      <p:to>
                                        <p:strVal val="visible"/>
                                      </p:to>
                                    </p:set>
                                    <p:anim calcmode="lin" valueType="num">
                                      <p:cBhvr additive="base">
                                        <p:cTn id="230" dur="500" fill="hold"/>
                                        <p:tgtEl>
                                          <p:spTgt spid="2302066"/>
                                        </p:tgtEl>
                                        <p:attrNameLst>
                                          <p:attrName>ppt_x</p:attrName>
                                        </p:attrNameLst>
                                      </p:cBhvr>
                                      <p:tavLst>
                                        <p:tav tm="0">
                                          <p:val>
                                            <p:strVal val="#ppt_x"/>
                                          </p:val>
                                        </p:tav>
                                        <p:tav tm="100000">
                                          <p:val>
                                            <p:strVal val="#ppt_x"/>
                                          </p:val>
                                        </p:tav>
                                      </p:tavLst>
                                    </p:anim>
                                    <p:anim calcmode="lin" valueType="num">
                                      <p:cBhvr additive="base">
                                        <p:cTn id="231" dur="500" fill="hold"/>
                                        <p:tgtEl>
                                          <p:spTgt spid="2302066"/>
                                        </p:tgtEl>
                                        <p:attrNameLst>
                                          <p:attrName>ppt_y</p:attrName>
                                        </p:attrNameLst>
                                      </p:cBhvr>
                                      <p:tavLst>
                                        <p:tav tm="0">
                                          <p:val>
                                            <p:strVal val="1+#ppt_h/2"/>
                                          </p:val>
                                        </p:tav>
                                        <p:tav tm="100000">
                                          <p:val>
                                            <p:strVal val="#ppt_y"/>
                                          </p:val>
                                        </p:tav>
                                      </p:tavLst>
                                    </p:anim>
                                  </p:childTnLst>
                                </p:cTn>
                              </p:par>
                            </p:childTnLst>
                          </p:cTn>
                        </p:par>
                      </p:childTnLst>
                    </p:cTn>
                  </p:par>
                  <p:par>
                    <p:cTn id="232" fill="hold">
                      <p:stCondLst>
                        <p:cond delay="indefinite"/>
                      </p:stCondLst>
                      <p:childTnLst>
                        <p:par>
                          <p:cTn id="233" fill="hold">
                            <p:stCondLst>
                              <p:cond delay="0"/>
                            </p:stCondLst>
                            <p:childTnLst>
                              <p:par>
                                <p:cTn id="234" presetID="3" presetClass="entr" presetSubtype="10" fill="hold" grpId="0" nodeType="clickEffect">
                                  <p:stCondLst>
                                    <p:cond delay="0"/>
                                  </p:stCondLst>
                                  <p:childTnLst>
                                    <p:set>
                                      <p:cBhvr>
                                        <p:cTn id="235" dur="1" fill="hold">
                                          <p:stCondLst>
                                            <p:cond delay="0"/>
                                          </p:stCondLst>
                                        </p:cTn>
                                        <p:tgtEl>
                                          <p:spTgt spid="2302027"/>
                                        </p:tgtEl>
                                        <p:attrNameLst>
                                          <p:attrName>style.visibility</p:attrName>
                                        </p:attrNameLst>
                                      </p:cBhvr>
                                      <p:to>
                                        <p:strVal val="visible"/>
                                      </p:to>
                                    </p:set>
                                    <p:animEffect transition="in" filter="blinds(horizontal)">
                                      <p:cBhvr>
                                        <p:cTn id="236" dur="500"/>
                                        <p:tgtEl>
                                          <p:spTgt spid="2302027"/>
                                        </p:tgtEl>
                                      </p:cBhvr>
                                    </p:animEffect>
                                  </p:childTnLst>
                                </p:cTn>
                              </p:par>
                            </p:childTnLst>
                          </p:cTn>
                        </p:par>
                      </p:childTnLst>
                    </p:cTn>
                  </p:par>
                  <p:par>
                    <p:cTn id="237" fill="hold">
                      <p:stCondLst>
                        <p:cond delay="indefinite"/>
                      </p:stCondLst>
                      <p:childTnLst>
                        <p:par>
                          <p:cTn id="238" fill="hold">
                            <p:stCondLst>
                              <p:cond delay="0"/>
                            </p:stCondLst>
                            <p:childTnLst>
                              <p:par>
                                <p:cTn id="239" presetID="2" presetClass="entr" presetSubtype="4" fill="hold" nodeType="clickEffect">
                                  <p:stCondLst>
                                    <p:cond delay="0"/>
                                  </p:stCondLst>
                                  <p:childTnLst>
                                    <p:set>
                                      <p:cBhvr>
                                        <p:cTn id="240" dur="1" fill="hold">
                                          <p:stCondLst>
                                            <p:cond delay="0"/>
                                          </p:stCondLst>
                                        </p:cTn>
                                        <p:tgtEl>
                                          <p:spTgt spid="2302011"/>
                                        </p:tgtEl>
                                        <p:attrNameLst>
                                          <p:attrName>style.visibility</p:attrName>
                                        </p:attrNameLst>
                                      </p:cBhvr>
                                      <p:to>
                                        <p:strVal val="visible"/>
                                      </p:to>
                                    </p:set>
                                    <p:anim calcmode="lin" valueType="num">
                                      <p:cBhvr additive="base">
                                        <p:cTn id="241" dur="500" fill="hold"/>
                                        <p:tgtEl>
                                          <p:spTgt spid="2302011"/>
                                        </p:tgtEl>
                                        <p:attrNameLst>
                                          <p:attrName>ppt_x</p:attrName>
                                        </p:attrNameLst>
                                      </p:cBhvr>
                                      <p:tavLst>
                                        <p:tav tm="0">
                                          <p:val>
                                            <p:strVal val="#ppt_x"/>
                                          </p:val>
                                        </p:tav>
                                        <p:tav tm="100000">
                                          <p:val>
                                            <p:strVal val="#ppt_x"/>
                                          </p:val>
                                        </p:tav>
                                      </p:tavLst>
                                    </p:anim>
                                    <p:anim calcmode="lin" valueType="num">
                                      <p:cBhvr additive="base">
                                        <p:cTn id="242" dur="500" fill="hold"/>
                                        <p:tgtEl>
                                          <p:spTgt spid="2302011"/>
                                        </p:tgtEl>
                                        <p:attrNameLst>
                                          <p:attrName>ppt_y</p:attrName>
                                        </p:attrNameLst>
                                      </p:cBhvr>
                                      <p:tavLst>
                                        <p:tav tm="0">
                                          <p:val>
                                            <p:strVal val="1+#ppt_h/2"/>
                                          </p:val>
                                        </p:tav>
                                        <p:tav tm="100000">
                                          <p:val>
                                            <p:strVal val="#ppt_y"/>
                                          </p:val>
                                        </p:tav>
                                      </p:tavLst>
                                    </p:anim>
                                  </p:childTnLst>
                                </p:cTn>
                              </p:par>
                            </p:childTnLst>
                          </p:cTn>
                        </p:par>
                      </p:childTnLst>
                    </p:cTn>
                  </p:par>
                  <p:par>
                    <p:cTn id="243" fill="hold">
                      <p:stCondLst>
                        <p:cond delay="indefinite"/>
                      </p:stCondLst>
                      <p:childTnLst>
                        <p:par>
                          <p:cTn id="244" fill="hold">
                            <p:stCondLst>
                              <p:cond delay="0"/>
                            </p:stCondLst>
                            <p:childTnLst>
                              <p:par>
                                <p:cTn id="245" presetID="2" presetClass="entr" presetSubtype="4" fill="hold" nodeType="clickEffect">
                                  <p:stCondLst>
                                    <p:cond delay="0"/>
                                  </p:stCondLst>
                                  <p:childTnLst>
                                    <p:set>
                                      <p:cBhvr>
                                        <p:cTn id="246" dur="1" fill="hold">
                                          <p:stCondLst>
                                            <p:cond delay="0"/>
                                          </p:stCondLst>
                                        </p:cTn>
                                        <p:tgtEl>
                                          <p:spTgt spid="2302012"/>
                                        </p:tgtEl>
                                        <p:attrNameLst>
                                          <p:attrName>style.visibility</p:attrName>
                                        </p:attrNameLst>
                                      </p:cBhvr>
                                      <p:to>
                                        <p:strVal val="visible"/>
                                      </p:to>
                                    </p:set>
                                    <p:anim calcmode="lin" valueType="num">
                                      <p:cBhvr additive="base">
                                        <p:cTn id="247" dur="500" fill="hold"/>
                                        <p:tgtEl>
                                          <p:spTgt spid="2302012"/>
                                        </p:tgtEl>
                                        <p:attrNameLst>
                                          <p:attrName>ppt_x</p:attrName>
                                        </p:attrNameLst>
                                      </p:cBhvr>
                                      <p:tavLst>
                                        <p:tav tm="0">
                                          <p:val>
                                            <p:strVal val="#ppt_x"/>
                                          </p:val>
                                        </p:tav>
                                        <p:tav tm="100000">
                                          <p:val>
                                            <p:strVal val="#ppt_x"/>
                                          </p:val>
                                        </p:tav>
                                      </p:tavLst>
                                    </p:anim>
                                    <p:anim calcmode="lin" valueType="num">
                                      <p:cBhvr additive="base">
                                        <p:cTn id="248" dur="500" fill="hold"/>
                                        <p:tgtEl>
                                          <p:spTgt spid="2302012"/>
                                        </p:tgtEl>
                                        <p:attrNameLst>
                                          <p:attrName>ppt_y</p:attrName>
                                        </p:attrNameLst>
                                      </p:cBhvr>
                                      <p:tavLst>
                                        <p:tav tm="0">
                                          <p:val>
                                            <p:strVal val="1+#ppt_h/2"/>
                                          </p:val>
                                        </p:tav>
                                        <p:tav tm="100000">
                                          <p:val>
                                            <p:strVal val="#ppt_y"/>
                                          </p:val>
                                        </p:tav>
                                      </p:tavLst>
                                    </p:anim>
                                  </p:childTnLst>
                                </p:cTn>
                              </p:par>
                            </p:childTnLst>
                          </p:cTn>
                        </p:par>
                      </p:childTnLst>
                    </p:cTn>
                  </p:par>
                  <p:par>
                    <p:cTn id="249" fill="hold">
                      <p:stCondLst>
                        <p:cond delay="indefinite"/>
                      </p:stCondLst>
                      <p:childTnLst>
                        <p:par>
                          <p:cTn id="250" fill="hold">
                            <p:stCondLst>
                              <p:cond delay="0"/>
                            </p:stCondLst>
                            <p:childTnLst>
                              <p:par>
                                <p:cTn id="251" presetID="3" presetClass="entr" presetSubtype="10" fill="hold" grpId="0" nodeType="clickEffect">
                                  <p:stCondLst>
                                    <p:cond delay="0"/>
                                  </p:stCondLst>
                                  <p:childTnLst>
                                    <p:set>
                                      <p:cBhvr>
                                        <p:cTn id="252" dur="1" fill="hold">
                                          <p:stCondLst>
                                            <p:cond delay="0"/>
                                          </p:stCondLst>
                                        </p:cTn>
                                        <p:tgtEl>
                                          <p:spTgt spid="2302051"/>
                                        </p:tgtEl>
                                        <p:attrNameLst>
                                          <p:attrName>style.visibility</p:attrName>
                                        </p:attrNameLst>
                                      </p:cBhvr>
                                      <p:to>
                                        <p:strVal val="visible"/>
                                      </p:to>
                                    </p:set>
                                    <p:animEffect transition="in" filter="blinds(horizontal)">
                                      <p:cBhvr>
                                        <p:cTn id="253" dur="500"/>
                                        <p:tgtEl>
                                          <p:spTgt spid="2302051"/>
                                        </p:tgtEl>
                                      </p:cBhvr>
                                    </p:animEffect>
                                  </p:childTnLst>
                                </p:cTn>
                              </p:par>
                            </p:childTnLst>
                          </p:cTn>
                        </p:par>
                      </p:childTnLst>
                    </p:cTn>
                  </p:par>
                  <p:par>
                    <p:cTn id="254" fill="hold">
                      <p:stCondLst>
                        <p:cond delay="indefinite"/>
                      </p:stCondLst>
                      <p:childTnLst>
                        <p:par>
                          <p:cTn id="255" fill="hold">
                            <p:stCondLst>
                              <p:cond delay="0"/>
                            </p:stCondLst>
                            <p:childTnLst>
                              <p:par>
                                <p:cTn id="256" presetID="3" presetClass="entr" presetSubtype="10" fill="hold" grpId="0" nodeType="clickEffect">
                                  <p:stCondLst>
                                    <p:cond delay="0"/>
                                  </p:stCondLst>
                                  <p:childTnLst>
                                    <p:set>
                                      <p:cBhvr>
                                        <p:cTn id="257" dur="1" fill="hold">
                                          <p:stCondLst>
                                            <p:cond delay="0"/>
                                          </p:stCondLst>
                                        </p:cTn>
                                        <p:tgtEl>
                                          <p:spTgt spid="2302057"/>
                                        </p:tgtEl>
                                        <p:attrNameLst>
                                          <p:attrName>style.visibility</p:attrName>
                                        </p:attrNameLst>
                                      </p:cBhvr>
                                      <p:to>
                                        <p:strVal val="visible"/>
                                      </p:to>
                                    </p:set>
                                    <p:animEffect transition="in" filter="blinds(horizontal)">
                                      <p:cBhvr>
                                        <p:cTn id="258" dur="500"/>
                                        <p:tgtEl>
                                          <p:spTgt spid="2302057"/>
                                        </p:tgtEl>
                                      </p:cBhvr>
                                    </p:animEffect>
                                  </p:childTnLst>
                                </p:cTn>
                              </p:par>
                            </p:childTnLst>
                          </p:cTn>
                        </p:par>
                      </p:childTnLst>
                    </p:cTn>
                  </p:par>
                  <p:par>
                    <p:cTn id="259" fill="hold">
                      <p:stCondLst>
                        <p:cond delay="indefinite"/>
                      </p:stCondLst>
                      <p:childTnLst>
                        <p:par>
                          <p:cTn id="260" fill="hold">
                            <p:stCondLst>
                              <p:cond delay="0"/>
                            </p:stCondLst>
                            <p:childTnLst>
                              <p:par>
                                <p:cTn id="261" presetID="2" presetClass="entr" presetSubtype="4" fill="hold" nodeType="clickEffect">
                                  <p:stCondLst>
                                    <p:cond delay="0"/>
                                  </p:stCondLst>
                                  <p:childTnLst>
                                    <p:set>
                                      <p:cBhvr>
                                        <p:cTn id="262" dur="1" fill="hold">
                                          <p:stCondLst>
                                            <p:cond delay="0"/>
                                          </p:stCondLst>
                                        </p:cTn>
                                        <p:tgtEl>
                                          <p:spTgt spid="2302009"/>
                                        </p:tgtEl>
                                        <p:attrNameLst>
                                          <p:attrName>style.visibility</p:attrName>
                                        </p:attrNameLst>
                                      </p:cBhvr>
                                      <p:to>
                                        <p:strVal val="visible"/>
                                      </p:to>
                                    </p:set>
                                    <p:anim calcmode="lin" valueType="num">
                                      <p:cBhvr additive="base">
                                        <p:cTn id="263" dur="500" fill="hold"/>
                                        <p:tgtEl>
                                          <p:spTgt spid="2302009"/>
                                        </p:tgtEl>
                                        <p:attrNameLst>
                                          <p:attrName>ppt_x</p:attrName>
                                        </p:attrNameLst>
                                      </p:cBhvr>
                                      <p:tavLst>
                                        <p:tav tm="0">
                                          <p:val>
                                            <p:strVal val="#ppt_x"/>
                                          </p:val>
                                        </p:tav>
                                        <p:tav tm="100000">
                                          <p:val>
                                            <p:strVal val="#ppt_x"/>
                                          </p:val>
                                        </p:tav>
                                      </p:tavLst>
                                    </p:anim>
                                    <p:anim calcmode="lin" valueType="num">
                                      <p:cBhvr additive="base">
                                        <p:cTn id="264" dur="500" fill="hold"/>
                                        <p:tgtEl>
                                          <p:spTgt spid="2302009"/>
                                        </p:tgtEl>
                                        <p:attrNameLst>
                                          <p:attrName>ppt_y</p:attrName>
                                        </p:attrNameLst>
                                      </p:cBhvr>
                                      <p:tavLst>
                                        <p:tav tm="0">
                                          <p:val>
                                            <p:strVal val="1+#ppt_h/2"/>
                                          </p:val>
                                        </p:tav>
                                        <p:tav tm="100000">
                                          <p:val>
                                            <p:strVal val="#ppt_y"/>
                                          </p:val>
                                        </p:tav>
                                      </p:tavLst>
                                    </p:anim>
                                  </p:childTnLst>
                                </p:cTn>
                              </p:par>
                            </p:childTnLst>
                          </p:cTn>
                        </p:par>
                      </p:childTnLst>
                    </p:cTn>
                  </p:par>
                  <p:par>
                    <p:cTn id="265" fill="hold">
                      <p:stCondLst>
                        <p:cond delay="indefinite"/>
                      </p:stCondLst>
                      <p:childTnLst>
                        <p:par>
                          <p:cTn id="266" fill="hold">
                            <p:stCondLst>
                              <p:cond delay="0"/>
                            </p:stCondLst>
                            <p:childTnLst>
                              <p:par>
                                <p:cTn id="267" presetID="3" presetClass="entr" presetSubtype="10" fill="hold" grpId="0" nodeType="clickEffect">
                                  <p:stCondLst>
                                    <p:cond delay="0"/>
                                  </p:stCondLst>
                                  <p:childTnLst>
                                    <p:set>
                                      <p:cBhvr>
                                        <p:cTn id="268" dur="1" fill="hold">
                                          <p:stCondLst>
                                            <p:cond delay="0"/>
                                          </p:stCondLst>
                                        </p:cTn>
                                        <p:tgtEl>
                                          <p:spTgt spid="2302041"/>
                                        </p:tgtEl>
                                        <p:attrNameLst>
                                          <p:attrName>style.visibility</p:attrName>
                                        </p:attrNameLst>
                                      </p:cBhvr>
                                      <p:to>
                                        <p:strVal val="visible"/>
                                      </p:to>
                                    </p:set>
                                    <p:animEffect transition="in" filter="blinds(horizontal)">
                                      <p:cBhvr>
                                        <p:cTn id="269" dur="500"/>
                                        <p:tgtEl>
                                          <p:spTgt spid="2302041"/>
                                        </p:tgtEl>
                                      </p:cBhvr>
                                    </p:animEffect>
                                  </p:childTnLst>
                                </p:cTn>
                              </p:par>
                            </p:childTnLst>
                          </p:cTn>
                        </p:par>
                      </p:childTnLst>
                    </p:cTn>
                  </p:par>
                  <p:par>
                    <p:cTn id="270" fill="hold">
                      <p:stCondLst>
                        <p:cond delay="indefinite"/>
                      </p:stCondLst>
                      <p:childTnLst>
                        <p:par>
                          <p:cTn id="271" fill="hold">
                            <p:stCondLst>
                              <p:cond delay="0"/>
                            </p:stCondLst>
                            <p:childTnLst>
                              <p:par>
                                <p:cTn id="272" presetID="2" presetClass="entr" presetSubtype="4" fill="hold" nodeType="clickEffect">
                                  <p:stCondLst>
                                    <p:cond delay="0"/>
                                  </p:stCondLst>
                                  <p:childTnLst>
                                    <p:set>
                                      <p:cBhvr>
                                        <p:cTn id="273" dur="1" fill="hold">
                                          <p:stCondLst>
                                            <p:cond delay="0"/>
                                          </p:stCondLst>
                                        </p:cTn>
                                        <p:tgtEl>
                                          <p:spTgt spid="2302019"/>
                                        </p:tgtEl>
                                        <p:attrNameLst>
                                          <p:attrName>style.visibility</p:attrName>
                                        </p:attrNameLst>
                                      </p:cBhvr>
                                      <p:to>
                                        <p:strVal val="visible"/>
                                      </p:to>
                                    </p:set>
                                    <p:anim calcmode="lin" valueType="num">
                                      <p:cBhvr additive="base">
                                        <p:cTn id="274" dur="500" fill="hold"/>
                                        <p:tgtEl>
                                          <p:spTgt spid="2302019"/>
                                        </p:tgtEl>
                                        <p:attrNameLst>
                                          <p:attrName>ppt_x</p:attrName>
                                        </p:attrNameLst>
                                      </p:cBhvr>
                                      <p:tavLst>
                                        <p:tav tm="0">
                                          <p:val>
                                            <p:strVal val="#ppt_x"/>
                                          </p:val>
                                        </p:tav>
                                        <p:tav tm="100000">
                                          <p:val>
                                            <p:strVal val="#ppt_x"/>
                                          </p:val>
                                        </p:tav>
                                      </p:tavLst>
                                    </p:anim>
                                    <p:anim calcmode="lin" valueType="num">
                                      <p:cBhvr additive="base">
                                        <p:cTn id="275" dur="500" fill="hold"/>
                                        <p:tgtEl>
                                          <p:spTgt spid="2302019"/>
                                        </p:tgtEl>
                                        <p:attrNameLst>
                                          <p:attrName>ppt_y</p:attrName>
                                        </p:attrNameLst>
                                      </p:cBhvr>
                                      <p:tavLst>
                                        <p:tav tm="0">
                                          <p:val>
                                            <p:strVal val="1+#ppt_h/2"/>
                                          </p:val>
                                        </p:tav>
                                        <p:tav tm="100000">
                                          <p:val>
                                            <p:strVal val="#ppt_y"/>
                                          </p:val>
                                        </p:tav>
                                      </p:tavLst>
                                    </p:anim>
                                  </p:childTnLst>
                                </p:cTn>
                              </p:par>
                            </p:childTnLst>
                          </p:cTn>
                        </p:par>
                      </p:childTnLst>
                    </p:cTn>
                  </p:par>
                  <p:par>
                    <p:cTn id="276" fill="hold">
                      <p:stCondLst>
                        <p:cond delay="indefinite"/>
                      </p:stCondLst>
                      <p:childTnLst>
                        <p:par>
                          <p:cTn id="277" fill="hold">
                            <p:stCondLst>
                              <p:cond delay="0"/>
                            </p:stCondLst>
                            <p:childTnLst>
                              <p:par>
                                <p:cTn id="278" presetID="3" presetClass="entr" presetSubtype="10" fill="hold" grpId="0" nodeType="clickEffect">
                                  <p:stCondLst>
                                    <p:cond delay="0"/>
                                  </p:stCondLst>
                                  <p:childTnLst>
                                    <p:set>
                                      <p:cBhvr>
                                        <p:cTn id="279" dur="1" fill="hold">
                                          <p:stCondLst>
                                            <p:cond delay="0"/>
                                          </p:stCondLst>
                                        </p:cTn>
                                        <p:tgtEl>
                                          <p:spTgt spid="2302038"/>
                                        </p:tgtEl>
                                        <p:attrNameLst>
                                          <p:attrName>style.visibility</p:attrName>
                                        </p:attrNameLst>
                                      </p:cBhvr>
                                      <p:to>
                                        <p:strVal val="visible"/>
                                      </p:to>
                                    </p:set>
                                    <p:animEffect transition="in" filter="blinds(horizontal)">
                                      <p:cBhvr>
                                        <p:cTn id="280" dur="500"/>
                                        <p:tgtEl>
                                          <p:spTgt spid="2302038"/>
                                        </p:tgtEl>
                                      </p:cBhvr>
                                    </p:animEffect>
                                  </p:childTnLst>
                                </p:cTn>
                              </p:par>
                            </p:childTnLst>
                          </p:cTn>
                        </p:par>
                      </p:childTnLst>
                    </p:cTn>
                  </p:par>
                  <p:par>
                    <p:cTn id="281" fill="hold">
                      <p:stCondLst>
                        <p:cond delay="indefinite"/>
                      </p:stCondLst>
                      <p:childTnLst>
                        <p:par>
                          <p:cTn id="282" fill="hold">
                            <p:stCondLst>
                              <p:cond delay="0"/>
                            </p:stCondLst>
                            <p:childTnLst>
                              <p:par>
                                <p:cTn id="283" presetID="3" presetClass="entr" presetSubtype="10" fill="hold" grpId="0" nodeType="clickEffect">
                                  <p:stCondLst>
                                    <p:cond delay="0"/>
                                  </p:stCondLst>
                                  <p:childTnLst>
                                    <p:set>
                                      <p:cBhvr>
                                        <p:cTn id="284" dur="1" fill="hold">
                                          <p:stCondLst>
                                            <p:cond delay="0"/>
                                          </p:stCondLst>
                                        </p:cTn>
                                        <p:tgtEl>
                                          <p:spTgt spid="2302059"/>
                                        </p:tgtEl>
                                        <p:attrNameLst>
                                          <p:attrName>style.visibility</p:attrName>
                                        </p:attrNameLst>
                                      </p:cBhvr>
                                      <p:to>
                                        <p:strVal val="visible"/>
                                      </p:to>
                                    </p:set>
                                    <p:animEffect transition="in" filter="blinds(horizontal)">
                                      <p:cBhvr>
                                        <p:cTn id="285" dur="500"/>
                                        <p:tgtEl>
                                          <p:spTgt spid="2302059"/>
                                        </p:tgtEl>
                                      </p:cBhvr>
                                    </p:animEffect>
                                  </p:childTnLst>
                                </p:cTn>
                              </p:par>
                            </p:childTnLst>
                          </p:cTn>
                        </p:par>
                      </p:childTnLst>
                    </p:cTn>
                  </p:par>
                  <p:par>
                    <p:cTn id="286" fill="hold">
                      <p:stCondLst>
                        <p:cond delay="indefinite"/>
                      </p:stCondLst>
                      <p:childTnLst>
                        <p:par>
                          <p:cTn id="287" fill="hold">
                            <p:stCondLst>
                              <p:cond delay="0"/>
                            </p:stCondLst>
                            <p:childTnLst>
                              <p:par>
                                <p:cTn id="288" presetID="2" presetClass="entr" presetSubtype="4" fill="hold" nodeType="clickEffect">
                                  <p:stCondLst>
                                    <p:cond delay="0"/>
                                  </p:stCondLst>
                                  <p:childTnLst>
                                    <p:set>
                                      <p:cBhvr>
                                        <p:cTn id="289" dur="1" fill="hold">
                                          <p:stCondLst>
                                            <p:cond delay="0"/>
                                          </p:stCondLst>
                                        </p:cTn>
                                        <p:tgtEl>
                                          <p:spTgt spid="2302018"/>
                                        </p:tgtEl>
                                        <p:attrNameLst>
                                          <p:attrName>style.visibility</p:attrName>
                                        </p:attrNameLst>
                                      </p:cBhvr>
                                      <p:to>
                                        <p:strVal val="visible"/>
                                      </p:to>
                                    </p:set>
                                    <p:anim calcmode="lin" valueType="num">
                                      <p:cBhvr additive="base">
                                        <p:cTn id="290" dur="500" fill="hold"/>
                                        <p:tgtEl>
                                          <p:spTgt spid="2302018"/>
                                        </p:tgtEl>
                                        <p:attrNameLst>
                                          <p:attrName>ppt_x</p:attrName>
                                        </p:attrNameLst>
                                      </p:cBhvr>
                                      <p:tavLst>
                                        <p:tav tm="0">
                                          <p:val>
                                            <p:strVal val="#ppt_x"/>
                                          </p:val>
                                        </p:tav>
                                        <p:tav tm="100000">
                                          <p:val>
                                            <p:strVal val="#ppt_x"/>
                                          </p:val>
                                        </p:tav>
                                      </p:tavLst>
                                    </p:anim>
                                    <p:anim calcmode="lin" valueType="num">
                                      <p:cBhvr additive="base">
                                        <p:cTn id="291" dur="500" fill="hold"/>
                                        <p:tgtEl>
                                          <p:spTgt spid="2302018"/>
                                        </p:tgtEl>
                                        <p:attrNameLst>
                                          <p:attrName>ppt_y</p:attrName>
                                        </p:attrNameLst>
                                      </p:cBhvr>
                                      <p:tavLst>
                                        <p:tav tm="0">
                                          <p:val>
                                            <p:strVal val="1+#ppt_h/2"/>
                                          </p:val>
                                        </p:tav>
                                        <p:tav tm="100000">
                                          <p:val>
                                            <p:strVal val="#ppt_y"/>
                                          </p:val>
                                        </p:tav>
                                      </p:tavLst>
                                    </p:anim>
                                  </p:childTnLst>
                                </p:cTn>
                              </p:par>
                            </p:childTnLst>
                          </p:cTn>
                        </p:par>
                      </p:childTnLst>
                    </p:cTn>
                  </p:par>
                  <p:par>
                    <p:cTn id="292" fill="hold">
                      <p:stCondLst>
                        <p:cond delay="indefinite"/>
                      </p:stCondLst>
                      <p:childTnLst>
                        <p:par>
                          <p:cTn id="293" fill="hold">
                            <p:stCondLst>
                              <p:cond delay="0"/>
                            </p:stCondLst>
                            <p:childTnLst>
                              <p:par>
                                <p:cTn id="294" presetID="3" presetClass="entr" presetSubtype="10" fill="hold" grpId="0" nodeType="clickEffect">
                                  <p:stCondLst>
                                    <p:cond delay="0"/>
                                  </p:stCondLst>
                                  <p:childTnLst>
                                    <p:set>
                                      <p:cBhvr>
                                        <p:cTn id="295" dur="1" fill="hold">
                                          <p:stCondLst>
                                            <p:cond delay="0"/>
                                          </p:stCondLst>
                                        </p:cTn>
                                        <p:tgtEl>
                                          <p:spTgt spid="2302044"/>
                                        </p:tgtEl>
                                        <p:attrNameLst>
                                          <p:attrName>style.visibility</p:attrName>
                                        </p:attrNameLst>
                                      </p:cBhvr>
                                      <p:to>
                                        <p:strVal val="visible"/>
                                      </p:to>
                                    </p:set>
                                    <p:animEffect transition="in" filter="blinds(horizontal)">
                                      <p:cBhvr>
                                        <p:cTn id="296" dur="500"/>
                                        <p:tgtEl>
                                          <p:spTgt spid="2302044"/>
                                        </p:tgtEl>
                                      </p:cBhvr>
                                    </p:animEffect>
                                  </p:childTnLst>
                                </p:cTn>
                              </p:par>
                            </p:childTnLst>
                          </p:cTn>
                        </p:par>
                      </p:childTnLst>
                    </p:cTn>
                  </p:par>
                  <p:par>
                    <p:cTn id="297" fill="hold">
                      <p:stCondLst>
                        <p:cond delay="indefinite"/>
                      </p:stCondLst>
                      <p:childTnLst>
                        <p:par>
                          <p:cTn id="298" fill="hold">
                            <p:stCondLst>
                              <p:cond delay="0"/>
                            </p:stCondLst>
                            <p:childTnLst>
                              <p:par>
                                <p:cTn id="299" presetID="2" presetClass="entr" presetSubtype="4" fill="hold" nodeType="clickEffect">
                                  <p:stCondLst>
                                    <p:cond delay="0"/>
                                  </p:stCondLst>
                                  <p:childTnLst>
                                    <p:set>
                                      <p:cBhvr>
                                        <p:cTn id="300" dur="1" fill="hold">
                                          <p:stCondLst>
                                            <p:cond delay="0"/>
                                          </p:stCondLst>
                                        </p:cTn>
                                        <p:tgtEl>
                                          <p:spTgt spid="2302017"/>
                                        </p:tgtEl>
                                        <p:attrNameLst>
                                          <p:attrName>style.visibility</p:attrName>
                                        </p:attrNameLst>
                                      </p:cBhvr>
                                      <p:to>
                                        <p:strVal val="visible"/>
                                      </p:to>
                                    </p:set>
                                    <p:anim calcmode="lin" valueType="num">
                                      <p:cBhvr additive="base">
                                        <p:cTn id="301" dur="500" fill="hold"/>
                                        <p:tgtEl>
                                          <p:spTgt spid="2302017"/>
                                        </p:tgtEl>
                                        <p:attrNameLst>
                                          <p:attrName>ppt_x</p:attrName>
                                        </p:attrNameLst>
                                      </p:cBhvr>
                                      <p:tavLst>
                                        <p:tav tm="0">
                                          <p:val>
                                            <p:strVal val="#ppt_x"/>
                                          </p:val>
                                        </p:tav>
                                        <p:tav tm="100000">
                                          <p:val>
                                            <p:strVal val="#ppt_x"/>
                                          </p:val>
                                        </p:tav>
                                      </p:tavLst>
                                    </p:anim>
                                    <p:anim calcmode="lin" valueType="num">
                                      <p:cBhvr additive="base">
                                        <p:cTn id="302" dur="500" fill="hold"/>
                                        <p:tgtEl>
                                          <p:spTgt spid="2302017"/>
                                        </p:tgtEl>
                                        <p:attrNameLst>
                                          <p:attrName>ppt_y</p:attrName>
                                        </p:attrNameLst>
                                      </p:cBhvr>
                                      <p:tavLst>
                                        <p:tav tm="0">
                                          <p:val>
                                            <p:strVal val="1+#ppt_h/2"/>
                                          </p:val>
                                        </p:tav>
                                        <p:tav tm="100000">
                                          <p:val>
                                            <p:strVal val="#ppt_y"/>
                                          </p:val>
                                        </p:tav>
                                      </p:tavLst>
                                    </p:anim>
                                  </p:childTnLst>
                                </p:cTn>
                              </p:par>
                            </p:childTnLst>
                          </p:cTn>
                        </p:par>
                      </p:childTnLst>
                    </p:cTn>
                  </p:par>
                  <p:par>
                    <p:cTn id="303" fill="hold">
                      <p:stCondLst>
                        <p:cond delay="indefinite"/>
                      </p:stCondLst>
                      <p:childTnLst>
                        <p:par>
                          <p:cTn id="304" fill="hold">
                            <p:stCondLst>
                              <p:cond delay="0"/>
                            </p:stCondLst>
                            <p:childTnLst>
                              <p:par>
                                <p:cTn id="305" presetID="3" presetClass="entr" presetSubtype="10" fill="hold" grpId="0" nodeType="clickEffect">
                                  <p:stCondLst>
                                    <p:cond delay="0"/>
                                  </p:stCondLst>
                                  <p:childTnLst>
                                    <p:set>
                                      <p:cBhvr>
                                        <p:cTn id="306" dur="1" fill="hold">
                                          <p:stCondLst>
                                            <p:cond delay="0"/>
                                          </p:stCondLst>
                                        </p:cTn>
                                        <p:tgtEl>
                                          <p:spTgt spid="2302034"/>
                                        </p:tgtEl>
                                        <p:attrNameLst>
                                          <p:attrName>style.visibility</p:attrName>
                                        </p:attrNameLst>
                                      </p:cBhvr>
                                      <p:to>
                                        <p:strVal val="visible"/>
                                      </p:to>
                                    </p:set>
                                    <p:animEffect transition="in" filter="blinds(horizontal)">
                                      <p:cBhvr>
                                        <p:cTn id="307" dur="500"/>
                                        <p:tgtEl>
                                          <p:spTgt spid="2302034"/>
                                        </p:tgtEl>
                                      </p:cBhvr>
                                    </p:animEffect>
                                  </p:childTnLst>
                                </p:cTn>
                              </p:par>
                            </p:childTnLst>
                          </p:cTn>
                        </p:par>
                      </p:childTnLst>
                    </p:cTn>
                  </p:par>
                  <p:par>
                    <p:cTn id="308" fill="hold">
                      <p:stCondLst>
                        <p:cond delay="indefinite"/>
                      </p:stCondLst>
                      <p:childTnLst>
                        <p:par>
                          <p:cTn id="309" fill="hold">
                            <p:stCondLst>
                              <p:cond delay="0"/>
                            </p:stCondLst>
                            <p:childTnLst>
                              <p:par>
                                <p:cTn id="310" presetID="3" presetClass="entr" presetSubtype="10" fill="hold" grpId="0" nodeType="clickEffect">
                                  <p:stCondLst>
                                    <p:cond delay="0"/>
                                  </p:stCondLst>
                                  <p:childTnLst>
                                    <p:set>
                                      <p:cBhvr>
                                        <p:cTn id="311" dur="1" fill="hold">
                                          <p:stCondLst>
                                            <p:cond delay="0"/>
                                          </p:stCondLst>
                                        </p:cTn>
                                        <p:tgtEl>
                                          <p:spTgt spid="2302061"/>
                                        </p:tgtEl>
                                        <p:attrNameLst>
                                          <p:attrName>style.visibility</p:attrName>
                                        </p:attrNameLst>
                                      </p:cBhvr>
                                      <p:to>
                                        <p:strVal val="visible"/>
                                      </p:to>
                                    </p:set>
                                    <p:animEffect transition="in" filter="blinds(horizontal)">
                                      <p:cBhvr>
                                        <p:cTn id="312" dur="500"/>
                                        <p:tgtEl>
                                          <p:spTgt spid="2302061"/>
                                        </p:tgtEl>
                                      </p:cBhvr>
                                    </p:animEffect>
                                  </p:childTnLst>
                                </p:cTn>
                              </p:par>
                            </p:childTnLst>
                          </p:cTn>
                        </p:par>
                      </p:childTnLst>
                    </p:cTn>
                  </p:par>
                  <p:par>
                    <p:cTn id="313" fill="hold">
                      <p:stCondLst>
                        <p:cond delay="indefinite"/>
                      </p:stCondLst>
                      <p:childTnLst>
                        <p:par>
                          <p:cTn id="314" fill="hold">
                            <p:stCondLst>
                              <p:cond delay="0"/>
                            </p:stCondLst>
                            <p:childTnLst>
                              <p:par>
                                <p:cTn id="315" presetID="2" presetClass="entr" presetSubtype="4" fill="hold" nodeType="clickEffect">
                                  <p:stCondLst>
                                    <p:cond delay="0"/>
                                  </p:stCondLst>
                                  <p:childTnLst>
                                    <p:set>
                                      <p:cBhvr>
                                        <p:cTn id="316" dur="1" fill="hold">
                                          <p:stCondLst>
                                            <p:cond delay="0"/>
                                          </p:stCondLst>
                                        </p:cTn>
                                        <p:tgtEl>
                                          <p:spTgt spid="2302015"/>
                                        </p:tgtEl>
                                        <p:attrNameLst>
                                          <p:attrName>style.visibility</p:attrName>
                                        </p:attrNameLst>
                                      </p:cBhvr>
                                      <p:to>
                                        <p:strVal val="visible"/>
                                      </p:to>
                                    </p:set>
                                    <p:anim calcmode="lin" valueType="num">
                                      <p:cBhvr additive="base">
                                        <p:cTn id="317" dur="500" fill="hold"/>
                                        <p:tgtEl>
                                          <p:spTgt spid="2302015"/>
                                        </p:tgtEl>
                                        <p:attrNameLst>
                                          <p:attrName>ppt_x</p:attrName>
                                        </p:attrNameLst>
                                      </p:cBhvr>
                                      <p:tavLst>
                                        <p:tav tm="0">
                                          <p:val>
                                            <p:strVal val="#ppt_x"/>
                                          </p:val>
                                        </p:tav>
                                        <p:tav tm="100000">
                                          <p:val>
                                            <p:strVal val="#ppt_x"/>
                                          </p:val>
                                        </p:tav>
                                      </p:tavLst>
                                    </p:anim>
                                    <p:anim calcmode="lin" valueType="num">
                                      <p:cBhvr additive="base">
                                        <p:cTn id="318" dur="500" fill="hold"/>
                                        <p:tgtEl>
                                          <p:spTgt spid="2302015"/>
                                        </p:tgtEl>
                                        <p:attrNameLst>
                                          <p:attrName>ppt_y</p:attrName>
                                        </p:attrNameLst>
                                      </p:cBhvr>
                                      <p:tavLst>
                                        <p:tav tm="0">
                                          <p:val>
                                            <p:strVal val="1+#ppt_h/2"/>
                                          </p:val>
                                        </p:tav>
                                        <p:tav tm="100000">
                                          <p:val>
                                            <p:strVal val="#ppt_y"/>
                                          </p:val>
                                        </p:tav>
                                      </p:tavLst>
                                    </p:anim>
                                  </p:childTnLst>
                                </p:cTn>
                              </p:par>
                            </p:childTnLst>
                          </p:cTn>
                        </p:par>
                      </p:childTnLst>
                    </p:cTn>
                  </p:par>
                  <p:par>
                    <p:cTn id="319" fill="hold">
                      <p:stCondLst>
                        <p:cond delay="indefinite"/>
                      </p:stCondLst>
                      <p:childTnLst>
                        <p:par>
                          <p:cTn id="320" fill="hold">
                            <p:stCondLst>
                              <p:cond delay="0"/>
                            </p:stCondLst>
                            <p:childTnLst>
                              <p:par>
                                <p:cTn id="321" presetID="3" presetClass="entr" presetSubtype="10" fill="hold" grpId="0" nodeType="clickEffect">
                                  <p:stCondLst>
                                    <p:cond delay="0"/>
                                  </p:stCondLst>
                                  <p:childTnLst>
                                    <p:set>
                                      <p:cBhvr>
                                        <p:cTn id="322" dur="1" fill="hold">
                                          <p:stCondLst>
                                            <p:cond delay="0"/>
                                          </p:stCondLst>
                                        </p:cTn>
                                        <p:tgtEl>
                                          <p:spTgt spid="2302031"/>
                                        </p:tgtEl>
                                        <p:attrNameLst>
                                          <p:attrName>style.visibility</p:attrName>
                                        </p:attrNameLst>
                                      </p:cBhvr>
                                      <p:to>
                                        <p:strVal val="visible"/>
                                      </p:to>
                                    </p:set>
                                    <p:animEffect transition="in" filter="blinds(horizontal)">
                                      <p:cBhvr>
                                        <p:cTn id="323" dur="500"/>
                                        <p:tgtEl>
                                          <p:spTgt spid="2302031"/>
                                        </p:tgtEl>
                                      </p:cBhvr>
                                    </p:animEffect>
                                  </p:childTnLst>
                                </p:cTn>
                              </p:par>
                            </p:childTnLst>
                          </p:cTn>
                        </p:par>
                      </p:childTnLst>
                    </p:cTn>
                  </p:par>
                  <p:par>
                    <p:cTn id="324" fill="hold">
                      <p:stCondLst>
                        <p:cond delay="indefinite"/>
                      </p:stCondLst>
                      <p:childTnLst>
                        <p:par>
                          <p:cTn id="325" fill="hold">
                            <p:stCondLst>
                              <p:cond delay="0"/>
                            </p:stCondLst>
                            <p:childTnLst>
                              <p:par>
                                <p:cTn id="326" presetID="2" presetClass="entr" presetSubtype="4" fill="hold" nodeType="clickEffect">
                                  <p:stCondLst>
                                    <p:cond delay="0"/>
                                  </p:stCondLst>
                                  <p:childTnLst>
                                    <p:set>
                                      <p:cBhvr>
                                        <p:cTn id="327" dur="1" fill="hold">
                                          <p:stCondLst>
                                            <p:cond delay="0"/>
                                          </p:stCondLst>
                                        </p:cTn>
                                        <p:tgtEl>
                                          <p:spTgt spid="2302013"/>
                                        </p:tgtEl>
                                        <p:attrNameLst>
                                          <p:attrName>style.visibility</p:attrName>
                                        </p:attrNameLst>
                                      </p:cBhvr>
                                      <p:to>
                                        <p:strVal val="visible"/>
                                      </p:to>
                                    </p:set>
                                    <p:anim calcmode="lin" valueType="num">
                                      <p:cBhvr additive="base">
                                        <p:cTn id="328" dur="500" fill="hold"/>
                                        <p:tgtEl>
                                          <p:spTgt spid="2302013"/>
                                        </p:tgtEl>
                                        <p:attrNameLst>
                                          <p:attrName>ppt_x</p:attrName>
                                        </p:attrNameLst>
                                      </p:cBhvr>
                                      <p:tavLst>
                                        <p:tav tm="0">
                                          <p:val>
                                            <p:strVal val="#ppt_x"/>
                                          </p:val>
                                        </p:tav>
                                        <p:tav tm="100000">
                                          <p:val>
                                            <p:strVal val="#ppt_x"/>
                                          </p:val>
                                        </p:tav>
                                      </p:tavLst>
                                    </p:anim>
                                    <p:anim calcmode="lin" valueType="num">
                                      <p:cBhvr additive="base">
                                        <p:cTn id="329" dur="500" fill="hold"/>
                                        <p:tgtEl>
                                          <p:spTgt spid="2302013"/>
                                        </p:tgtEl>
                                        <p:attrNameLst>
                                          <p:attrName>ppt_y</p:attrName>
                                        </p:attrNameLst>
                                      </p:cBhvr>
                                      <p:tavLst>
                                        <p:tav tm="0">
                                          <p:val>
                                            <p:strVal val="1+#ppt_h/2"/>
                                          </p:val>
                                        </p:tav>
                                        <p:tav tm="100000">
                                          <p:val>
                                            <p:strVal val="#ppt_y"/>
                                          </p:val>
                                        </p:tav>
                                      </p:tavLst>
                                    </p:anim>
                                  </p:childTnLst>
                                </p:cTn>
                              </p:par>
                            </p:childTnLst>
                          </p:cTn>
                        </p:par>
                      </p:childTnLst>
                    </p:cTn>
                  </p:par>
                  <p:par>
                    <p:cTn id="330" fill="hold">
                      <p:stCondLst>
                        <p:cond delay="indefinite"/>
                      </p:stCondLst>
                      <p:childTnLst>
                        <p:par>
                          <p:cTn id="331" fill="hold">
                            <p:stCondLst>
                              <p:cond delay="0"/>
                            </p:stCondLst>
                            <p:childTnLst>
                              <p:par>
                                <p:cTn id="332" presetID="3" presetClass="entr" presetSubtype="10" fill="hold" grpId="0" nodeType="clickEffect">
                                  <p:stCondLst>
                                    <p:cond delay="0"/>
                                  </p:stCondLst>
                                  <p:childTnLst>
                                    <p:set>
                                      <p:cBhvr>
                                        <p:cTn id="333" dur="1" fill="hold">
                                          <p:stCondLst>
                                            <p:cond delay="0"/>
                                          </p:stCondLst>
                                        </p:cTn>
                                        <p:tgtEl>
                                          <p:spTgt spid="2302029"/>
                                        </p:tgtEl>
                                        <p:attrNameLst>
                                          <p:attrName>style.visibility</p:attrName>
                                        </p:attrNameLst>
                                      </p:cBhvr>
                                      <p:to>
                                        <p:strVal val="visible"/>
                                      </p:to>
                                    </p:set>
                                    <p:animEffect transition="in" filter="blinds(horizontal)">
                                      <p:cBhvr>
                                        <p:cTn id="334" dur="500"/>
                                        <p:tgtEl>
                                          <p:spTgt spid="2302029"/>
                                        </p:tgtEl>
                                      </p:cBhvr>
                                    </p:animEffect>
                                  </p:childTnLst>
                                </p:cTn>
                              </p:par>
                            </p:childTnLst>
                          </p:cTn>
                        </p:par>
                      </p:childTnLst>
                    </p:cTn>
                  </p:par>
                  <p:par>
                    <p:cTn id="335" fill="hold">
                      <p:stCondLst>
                        <p:cond delay="indefinite"/>
                      </p:stCondLst>
                      <p:childTnLst>
                        <p:par>
                          <p:cTn id="336" fill="hold">
                            <p:stCondLst>
                              <p:cond delay="0"/>
                            </p:stCondLst>
                            <p:childTnLst>
                              <p:par>
                                <p:cTn id="337" presetID="3" presetClass="entr" presetSubtype="10" fill="hold" grpId="0" nodeType="clickEffect">
                                  <p:stCondLst>
                                    <p:cond delay="0"/>
                                  </p:stCondLst>
                                  <p:childTnLst>
                                    <p:set>
                                      <p:cBhvr>
                                        <p:cTn id="338" dur="1" fill="hold">
                                          <p:stCondLst>
                                            <p:cond delay="0"/>
                                          </p:stCondLst>
                                        </p:cTn>
                                        <p:tgtEl>
                                          <p:spTgt spid="2302063"/>
                                        </p:tgtEl>
                                        <p:attrNameLst>
                                          <p:attrName>style.visibility</p:attrName>
                                        </p:attrNameLst>
                                      </p:cBhvr>
                                      <p:to>
                                        <p:strVal val="visible"/>
                                      </p:to>
                                    </p:set>
                                    <p:animEffect transition="in" filter="blinds(horizontal)">
                                      <p:cBhvr>
                                        <p:cTn id="339" dur="500"/>
                                        <p:tgtEl>
                                          <p:spTgt spid="2302063"/>
                                        </p:tgtEl>
                                      </p:cBhvr>
                                    </p:animEffect>
                                  </p:childTnLst>
                                </p:cTn>
                              </p:par>
                            </p:childTnLst>
                          </p:cTn>
                        </p:par>
                      </p:childTnLst>
                    </p:cTn>
                  </p:par>
                  <p:par>
                    <p:cTn id="340" fill="hold">
                      <p:stCondLst>
                        <p:cond delay="indefinite"/>
                      </p:stCondLst>
                      <p:childTnLst>
                        <p:par>
                          <p:cTn id="341" fill="hold">
                            <p:stCondLst>
                              <p:cond delay="0"/>
                            </p:stCondLst>
                            <p:childTnLst>
                              <p:par>
                                <p:cTn id="342" presetID="2" presetClass="entr" presetSubtype="4" fill="hold" nodeType="clickEffect">
                                  <p:stCondLst>
                                    <p:cond delay="0"/>
                                  </p:stCondLst>
                                  <p:childTnLst>
                                    <p:set>
                                      <p:cBhvr>
                                        <p:cTn id="343" dur="1" fill="hold">
                                          <p:stCondLst>
                                            <p:cond delay="0"/>
                                          </p:stCondLst>
                                        </p:cTn>
                                        <p:tgtEl>
                                          <p:spTgt spid="2302068"/>
                                        </p:tgtEl>
                                        <p:attrNameLst>
                                          <p:attrName>style.visibility</p:attrName>
                                        </p:attrNameLst>
                                      </p:cBhvr>
                                      <p:to>
                                        <p:strVal val="visible"/>
                                      </p:to>
                                    </p:set>
                                    <p:anim calcmode="lin" valueType="num">
                                      <p:cBhvr additive="base">
                                        <p:cTn id="344" dur="500" fill="hold"/>
                                        <p:tgtEl>
                                          <p:spTgt spid="2302068"/>
                                        </p:tgtEl>
                                        <p:attrNameLst>
                                          <p:attrName>ppt_x</p:attrName>
                                        </p:attrNameLst>
                                      </p:cBhvr>
                                      <p:tavLst>
                                        <p:tav tm="0">
                                          <p:val>
                                            <p:strVal val="#ppt_x"/>
                                          </p:val>
                                        </p:tav>
                                        <p:tav tm="100000">
                                          <p:val>
                                            <p:strVal val="#ppt_x"/>
                                          </p:val>
                                        </p:tav>
                                      </p:tavLst>
                                    </p:anim>
                                    <p:anim calcmode="lin" valueType="num">
                                      <p:cBhvr additive="base">
                                        <p:cTn id="345" dur="500" fill="hold"/>
                                        <p:tgtEl>
                                          <p:spTgt spid="23020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2022" grpId="0"/>
      <p:bldP spid="2302024" grpId="0"/>
      <p:bldP spid="2302025" grpId="0"/>
      <p:bldP spid="2302027" grpId="0"/>
      <p:bldP spid="2302028" grpId="0"/>
      <p:bldP spid="2302029" grpId="0"/>
      <p:bldP spid="2302030" grpId="0"/>
      <p:bldP spid="2302031" grpId="0"/>
      <p:bldP spid="2302032" grpId="0"/>
      <p:bldP spid="2302033" grpId="0"/>
      <p:bldP spid="2302034" grpId="0"/>
      <p:bldP spid="2302035" grpId="0"/>
      <p:bldP spid="2302036" grpId="0"/>
      <p:bldP spid="2302037" grpId="0"/>
      <p:bldP spid="2302038" grpId="0"/>
      <p:bldP spid="2302039" grpId="0"/>
      <p:bldP spid="2302040" grpId="0"/>
      <p:bldP spid="2302041" grpId="0"/>
      <p:bldP spid="2302043" grpId="0"/>
      <p:bldP spid="2302044" grpId="0"/>
      <p:bldP spid="2302045" grpId="0"/>
      <p:bldP spid="2302046" grpId="0"/>
      <p:bldP spid="2302047" grpId="0"/>
      <p:bldP spid="2302048" grpId="0"/>
      <p:bldP spid="2302049" grpId="0"/>
      <p:bldP spid="2302050" grpId="0"/>
      <p:bldP spid="2302051" grpId="0"/>
      <p:bldP spid="2302056" grpId="0"/>
      <p:bldP spid="2302057" grpId="0"/>
      <p:bldP spid="2302058" grpId="0"/>
      <p:bldP spid="2302059" grpId="0"/>
      <p:bldP spid="2302060" grpId="0"/>
      <p:bldP spid="2302061" grpId="0"/>
      <p:bldP spid="2302062" grpId="0"/>
      <p:bldP spid="230206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内容占位符 2"/>
          <p:cNvSpPr>
            <a:spLocks noGrp="1"/>
          </p:cNvSpPr>
          <p:nvPr>
            <p:ph idx="1"/>
          </p:nvPr>
        </p:nvSpPr>
        <p:spPr>
          <a:xfrm>
            <a:off x="0" y="357188"/>
            <a:ext cx="8964613" cy="5770562"/>
          </a:xfrm>
        </p:spPr>
        <p:txBody>
          <a:bodyPr vert="horz" wrap="square" lIns="91440" tIns="45720" rIns="91440" bIns="45720" anchor="t" anchorCtr="0"/>
          <a:p>
            <a:pPr>
              <a:buNone/>
            </a:pPr>
            <a:r>
              <a:rPr lang="zh-CN" altLang="en-US" dirty="0"/>
              <a:t>  二、</a:t>
            </a:r>
            <a:r>
              <a:rPr lang="en-US" altLang="zh-CN" b="0" dirty="0"/>
              <a:t>AS</a:t>
            </a:r>
            <a:r>
              <a:rPr lang="zh-CN" altLang="en-US" dirty="0"/>
              <a:t>曲线的含义</a:t>
            </a:r>
            <a:endParaRPr lang="en-US" altLang="zh-CN" dirty="0"/>
          </a:p>
          <a:p>
            <a:pPr eaLnBrk="1" hangingPunct="1">
              <a:lnSpc>
                <a:spcPct val="200000"/>
              </a:lnSpc>
              <a:buNone/>
            </a:pPr>
            <a:r>
              <a:rPr lang="zh-CN" altLang="en-US"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1</a:t>
            </a:r>
            <a:r>
              <a:rPr lang="zh-CN" altLang="en-US"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AS</a:t>
            </a:r>
            <a:r>
              <a:rPr lang="zh-CN" altLang="en-US" sz="2400" dirty="0">
                <a:solidFill>
                  <a:schemeClr val="tx1"/>
                </a:solidFill>
                <a:latin typeface="宋体" panose="02010600030101010101" pitchFamily="2" charset="-122"/>
              </a:rPr>
              <a:t>曲线是一条描述</a:t>
            </a:r>
            <a:r>
              <a:rPr lang="zh-CN" altLang="en-US" sz="2400" dirty="0">
                <a:solidFill>
                  <a:schemeClr val="tx1"/>
                </a:solidFill>
                <a:highlight>
                  <a:srgbClr val="FFFF00"/>
                </a:highlight>
                <a:latin typeface="宋体" panose="02010600030101010101" pitchFamily="2" charset="-122"/>
              </a:rPr>
              <a:t>总供给</a:t>
            </a:r>
            <a:r>
              <a:rPr lang="zh-CN" altLang="en-US" sz="2400" dirty="0">
                <a:solidFill>
                  <a:schemeClr val="tx1"/>
                </a:solidFill>
                <a:latin typeface="宋体" panose="02010600030101010101" pitchFamily="2" charset="-122"/>
              </a:rPr>
              <a:t>达到宏观均衡时，一个国家</a:t>
            </a:r>
            <a:r>
              <a:rPr lang="zh-CN" altLang="en-US" sz="2400" dirty="0">
                <a:solidFill>
                  <a:schemeClr val="tx1"/>
                </a:solidFill>
                <a:highlight>
                  <a:srgbClr val="FFFF00"/>
                </a:highlight>
                <a:latin typeface="宋体" panose="02010600030101010101" pitchFamily="2" charset="-122"/>
              </a:rPr>
              <a:t>总产出水平与价格水平</a:t>
            </a:r>
            <a:r>
              <a:rPr lang="zh-CN" altLang="en-US" sz="2400" dirty="0">
                <a:solidFill>
                  <a:schemeClr val="tx1"/>
                </a:solidFill>
                <a:latin typeface="宋体" panose="02010600030101010101" pitchFamily="2" charset="-122"/>
              </a:rPr>
              <a:t>之间关系的曲线。</a:t>
            </a:r>
            <a:endParaRPr lang="zh-CN" altLang="en-US" sz="2400" dirty="0">
              <a:solidFill>
                <a:schemeClr val="tx1"/>
              </a:solidFill>
              <a:latin typeface="宋体" panose="02010600030101010101" pitchFamily="2" charset="-122"/>
            </a:endParaRPr>
          </a:p>
          <a:p>
            <a:pPr eaLnBrk="1" hangingPunct="1">
              <a:lnSpc>
                <a:spcPct val="200000"/>
              </a:lnSpc>
              <a:buNone/>
            </a:pPr>
            <a:r>
              <a:rPr lang="zh-CN" altLang="en-US"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2</a:t>
            </a:r>
            <a:r>
              <a:rPr lang="zh-CN" altLang="en-US"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AS</a:t>
            </a:r>
            <a:r>
              <a:rPr lang="zh-CN" altLang="en-US" sz="2400" dirty="0">
                <a:solidFill>
                  <a:schemeClr val="tx1"/>
                </a:solidFill>
                <a:latin typeface="宋体" panose="02010600030101010101" pitchFamily="2" charset="-122"/>
              </a:rPr>
              <a:t>曲线表明总产出</a:t>
            </a:r>
            <a:r>
              <a:rPr lang="en-US" altLang="zh-CN" sz="2400" dirty="0">
                <a:solidFill>
                  <a:schemeClr val="tx1"/>
                </a:solidFill>
                <a:highlight>
                  <a:srgbClr val="FFFF00"/>
                </a:highlight>
                <a:latin typeface="宋体" panose="02010600030101010101" pitchFamily="2" charset="-122"/>
              </a:rPr>
              <a:t>Y</a:t>
            </a:r>
            <a:r>
              <a:rPr lang="zh-CN" altLang="en-US" sz="2400" dirty="0">
                <a:solidFill>
                  <a:schemeClr val="tx1"/>
                </a:solidFill>
                <a:highlight>
                  <a:srgbClr val="FFFF00"/>
                </a:highlight>
                <a:latin typeface="宋体" panose="02010600030101010101" pitchFamily="2" charset="-122"/>
              </a:rPr>
              <a:t>与价格水平</a:t>
            </a:r>
            <a:r>
              <a:rPr lang="en-US" altLang="zh-CN" sz="2400" dirty="0">
                <a:solidFill>
                  <a:schemeClr val="tx1"/>
                </a:solidFill>
                <a:highlight>
                  <a:srgbClr val="FFFF00"/>
                </a:highlight>
                <a:latin typeface="宋体" panose="02010600030101010101" pitchFamily="2" charset="-122"/>
              </a:rPr>
              <a:t>P</a:t>
            </a:r>
            <a:r>
              <a:rPr lang="zh-CN" altLang="en-US" sz="2400" dirty="0">
                <a:solidFill>
                  <a:schemeClr val="tx1"/>
                </a:solidFill>
                <a:latin typeface="宋体" panose="02010600030101010101" pitchFamily="2" charset="-122"/>
              </a:rPr>
              <a:t>之间存在着正向变化的关系。</a:t>
            </a:r>
            <a:endParaRPr lang="zh-CN" altLang="en-US" sz="2400" dirty="0">
              <a:solidFill>
                <a:schemeClr val="tx1"/>
              </a:solidFill>
              <a:latin typeface="宋体" panose="02010600030101010101" pitchFamily="2" charset="-122"/>
            </a:endParaRPr>
          </a:p>
          <a:p>
            <a:pPr eaLnBrk="1" hangingPunct="1">
              <a:lnSpc>
                <a:spcPct val="200000"/>
              </a:lnSpc>
              <a:buNone/>
            </a:pPr>
            <a:r>
              <a:rPr lang="zh-CN" altLang="en-US"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3</a:t>
            </a:r>
            <a:r>
              <a:rPr lang="zh-CN" altLang="en-US"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AS</a:t>
            </a:r>
            <a:r>
              <a:rPr lang="zh-CN" altLang="en-US" sz="2400" dirty="0">
                <a:solidFill>
                  <a:schemeClr val="tx1"/>
                </a:solidFill>
                <a:latin typeface="宋体" panose="02010600030101010101" pitchFamily="2" charset="-122"/>
              </a:rPr>
              <a:t>曲线反映了价格水平影响实际工资，实际工资影响就业水平，就业水平影响投资水平，投资水平影响产出水平或收入水平这样一个复杂而迂回的传导机制。</a:t>
            </a:r>
            <a:endParaRPr lang="en-US" altLang="zh-CN" sz="2400" dirty="0">
              <a:solidFill>
                <a:schemeClr val="tx1"/>
              </a:solidFill>
              <a:latin typeface="宋体" panose="02010600030101010101" pitchFamily="2" charset="-122"/>
            </a:endParaRPr>
          </a:p>
          <a:p>
            <a:pPr eaLnBrk="1" hangingPunct="1">
              <a:lnSpc>
                <a:spcPct val="200000"/>
              </a:lnSpc>
              <a:buNone/>
            </a:pPr>
            <a:r>
              <a:rPr lang="zh-CN" altLang="en-US" sz="2400" dirty="0">
                <a:solidFill>
                  <a:schemeClr val="tx1"/>
                </a:solidFill>
                <a:latin typeface="Times New Roman" panose="02020603050405020304" pitchFamily="18" charset="0"/>
              </a:rPr>
              <a:t>        </a:t>
            </a:r>
            <a:r>
              <a:rPr lang="zh-CN" altLang="en-US" sz="2400" dirty="0">
                <a:solidFill>
                  <a:schemeClr val="tx1"/>
                </a:solidFill>
                <a:highlight>
                  <a:srgbClr val="FFFF00"/>
                </a:highlight>
                <a:latin typeface="Times New Roman" panose="02020603050405020304" pitchFamily="18" charset="0"/>
              </a:rPr>
              <a:t> </a:t>
            </a:r>
            <a:r>
              <a:rPr lang="en-US" altLang="zh-CN" sz="2400" dirty="0">
                <a:solidFill>
                  <a:schemeClr val="tx1"/>
                </a:solidFill>
                <a:highlight>
                  <a:srgbClr val="FFFF00"/>
                </a:highlight>
                <a:latin typeface="Times New Roman" panose="02020603050405020304" pitchFamily="18" charset="0"/>
              </a:rPr>
              <a:t>(P</a:t>
            </a:r>
            <a:r>
              <a:rPr lang="en-US" altLang="zh-CN" sz="2400" dirty="0">
                <a:solidFill>
                  <a:schemeClr val="tx1"/>
                </a:solidFill>
                <a:highlight>
                  <a:srgbClr val="FFFF00"/>
                </a:highlight>
                <a:latin typeface="Calibri" panose="020F0502020204030204" charset="0"/>
              </a:rPr>
              <a:t>↑ ------W↓ ------ </a:t>
            </a:r>
            <a:r>
              <a:rPr lang="en-US" altLang="zh-CN" sz="2400" dirty="0">
                <a:solidFill>
                  <a:schemeClr val="tx1"/>
                </a:solidFill>
                <a:highlight>
                  <a:srgbClr val="FFFF00"/>
                </a:highlight>
                <a:latin typeface="Times New Roman" panose="02020603050405020304" pitchFamily="18" charset="0"/>
              </a:rPr>
              <a:t>N</a:t>
            </a:r>
            <a:r>
              <a:rPr lang="en-US" altLang="zh-CN" sz="2400" dirty="0">
                <a:solidFill>
                  <a:schemeClr val="tx1"/>
                </a:solidFill>
                <a:highlight>
                  <a:srgbClr val="FFFF00"/>
                </a:highlight>
                <a:latin typeface="Calibri" panose="020F0502020204030204" charset="0"/>
              </a:rPr>
              <a:t>↑ ------ </a:t>
            </a:r>
            <a:r>
              <a:rPr lang="en-US" altLang="zh-CN" sz="2400" dirty="0">
                <a:solidFill>
                  <a:schemeClr val="tx1"/>
                </a:solidFill>
                <a:highlight>
                  <a:srgbClr val="FFFF00"/>
                </a:highlight>
                <a:latin typeface="Times New Roman" panose="02020603050405020304" pitchFamily="18" charset="0"/>
              </a:rPr>
              <a:t>Y </a:t>
            </a:r>
            <a:r>
              <a:rPr lang="en-US" altLang="zh-CN" sz="2400" dirty="0">
                <a:solidFill>
                  <a:schemeClr val="tx1"/>
                </a:solidFill>
                <a:highlight>
                  <a:srgbClr val="FFFF00"/>
                </a:highlight>
                <a:latin typeface="Calibri" panose="020F0502020204030204" charset="0"/>
              </a:rPr>
              <a:t>↑</a:t>
            </a:r>
            <a:r>
              <a:rPr lang="en-US" altLang="zh-CN" sz="2400" dirty="0">
                <a:solidFill>
                  <a:schemeClr val="tx1"/>
                </a:solidFill>
                <a:highlight>
                  <a:srgbClr val="FFFF00"/>
                </a:highlight>
                <a:latin typeface="Times New Roman" panose="02020603050405020304" pitchFamily="18" charset="0"/>
              </a:rPr>
              <a:t>)</a:t>
            </a:r>
            <a:endParaRPr lang="en-US" altLang="zh-CN" sz="2400" dirty="0">
              <a:solidFill>
                <a:schemeClr val="tx1"/>
              </a:solidFill>
              <a:highlight>
                <a:srgbClr val="FFFF00"/>
              </a:highlight>
              <a:latin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灯片编号占位符 6"/>
          <p:cNvSpPr txBox="1">
            <a:spLocks noGrp="1"/>
          </p:cNvSpPr>
          <p:nvPr>
            <p:ph type="sldNum" sz="quarter" idx="4"/>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fld>
            <a:endParaRPr lang="zh-CN" altLang="en-US" sz="1400" dirty="0"/>
          </a:p>
        </p:txBody>
      </p:sp>
      <p:sp>
        <p:nvSpPr>
          <p:cNvPr id="35843" name="Rectangle 3"/>
          <p:cNvSpPr>
            <a:spLocks noGrp="1"/>
          </p:cNvSpPr>
          <p:nvPr>
            <p:ph type="body" sz="half" idx="2"/>
          </p:nvPr>
        </p:nvSpPr>
        <p:spPr>
          <a:xfrm>
            <a:off x="107950" y="1123950"/>
            <a:ext cx="8712200" cy="1298575"/>
          </a:xfrm>
        </p:spPr>
        <p:txBody>
          <a:bodyPr vert="horz" wrap="square" lIns="91440" tIns="45720" rIns="91440" bIns="45720" anchor="t" anchorCtr="0"/>
          <a:p>
            <a:pPr eaLnBrk="1" hangingPunct="1">
              <a:lnSpc>
                <a:spcPct val="120000"/>
              </a:lnSpc>
              <a:buClrTx/>
              <a:buSzTx/>
              <a:buFontTx/>
              <a:buNone/>
            </a:pPr>
            <a:r>
              <a:rPr lang="zh-CN" altLang="en-US" sz="1800" dirty="0">
                <a:latin typeface="Times New Roman" panose="02020603050405020304" pitchFamily="18" charset="0"/>
              </a:rPr>
              <a:t>          </a:t>
            </a:r>
            <a:r>
              <a:rPr lang="zh-CN" altLang="en-US" sz="2000" b="0" dirty="0">
                <a:solidFill>
                  <a:schemeClr val="tx1"/>
                </a:solidFill>
                <a:latin typeface="Times New Roman" panose="02020603050405020304" pitchFamily="18" charset="0"/>
              </a:rPr>
              <a:t>（一）</a:t>
            </a:r>
            <a:r>
              <a:rPr lang="en-US" altLang="zh-CN" sz="2000" b="0" dirty="0">
                <a:solidFill>
                  <a:schemeClr val="tx1"/>
                </a:solidFill>
                <a:latin typeface="Times New Roman" panose="02020603050405020304" pitchFamily="18" charset="0"/>
              </a:rPr>
              <a:t>AS</a:t>
            </a:r>
            <a:r>
              <a:rPr lang="zh-CN" altLang="en-US" sz="2000" b="0" dirty="0">
                <a:solidFill>
                  <a:schemeClr val="tx1"/>
                </a:solidFill>
                <a:latin typeface="Times New Roman" panose="02020603050405020304" pitchFamily="18" charset="0"/>
              </a:rPr>
              <a:t>曲线平移：物价水平的变化使总供给量在总供给曲线上滑动。如果物价水平不变，其他因素变化导致总供给的增加或减少，可以用</a:t>
            </a:r>
            <a:r>
              <a:rPr lang="en-US" altLang="zh-CN" sz="2000" b="0" dirty="0">
                <a:solidFill>
                  <a:schemeClr val="tx1"/>
                </a:solidFill>
                <a:latin typeface="Times New Roman" panose="02020603050405020304" pitchFamily="18" charset="0"/>
              </a:rPr>
              <a:t>AS</a:t>
            </a:r>
            <a:r>
              <a:rPr lang="zh-CN" altLang="en-US" sz="2000" b="0" dirty="0">
                <a:solidFill>
                  <a:schemeClr val="tx1"/>
                </a:solidFill>
                <a:latin typeface="Times New Roman" panose="02020603050405020304" pitchFamily="18" charset="0"/>
              </a:rPr>
              <a:t>曲线的水平移动来表示。总供给增加，</a:t>
            </a:r>
            <a:r>
              <a:rPr lang="en-US" altLang="zh-CN" sz="2000" b="0" dirty="0">
                <a:solidFill>
                  <a:schemeClr val="tx1"/>
                </a:solidFill>
                <a:latin typeface="Times New Roman" panose="02020603050405020304" pitchFamily="18" charset="0"/>
              </a:rPr>
              <a:t>AS</a:t>
            </a:r>
            <a:r>
              <a:rPr lang="zh-CN" altLang="en-US" sz="2000" b="0" dirty="0">
                <a:solidFill>
                  <a:schemeClr val="tx1"/>
                </a:solidFill>
                <a:latin typeface="Times New Roman" panose="02020603050405020304" pitchFamily="18" charset="0"/>
              </a:rPr>
              <a:t>曲线向右边平移；总供给减少，则</a:t>
            </a:r>
            <a:r>
              <a:rPr lang="en-US" altLang="zh-CN" sz="2000" b="0" dirty="0">
                <a:solidFill>
                  <a:schemeClr val="tx1"/>
                </a:solidFill>
                <a:latin typeface="Times New Roman" panose="02020603050405020304" pitchFamily="18" charset="0"/>
              </a:rPr>
              <a:t>AS</a:t>
            </a:r>
            <a:r>
              <a:rPr lang="zh-CN" altLang="en-US" sz="2000" b="0" dirty="0">
                <a:solidFill>
                  <a:schemeClr val="tx1"/>
                </a:solidFill>
                <a:latin typeface="Times New Roman" panose="02020603050405020304" pitchFamily="18" charset="0"/>
              </a:rPr>
              <a:t>曲线向左边平移： </a:t>
            </a:r>
            <a:endParaRPr lang="zh-CN" altLang="en-US" sz="2000" b="0" dirty="0">
              <a:solidFill>
                <a:schemeClr val="tx1"/>
              </a:solidFill>
              <a:latin typeface="Times New Roman" panose="02020603050405020304" pitchFamily="18" charset="0"/>
            </a:endParaRPr>
          </a:p>
        </p:txBody>
      </p:sp>
      <p:sp>
        <p:nvSpPr>
          <p:cNvPr id="35844" name="Line 4"/>
          <p:cNvSpPr/>
          <p:nvPr/>
        </p:nvSpPr>
        <p:spPr>
          <a:xfrm>
            <a:off x="2916238" y="3141663"/>
            <a:ext cx="0" cy="2449512"/>
          </a:xfrm>
          <a:prstGeom prst="line">
            <a:avLst/>
          </a:prstGeom>
          <a:ln w="12700" cap="flat" cmpd="sng">
            <a:solidFill>
              <a:schemeClr val="tx1"/>
            </a:solidFill>
            <a:prstDash val="solid"/>
            <a:headEnd type="triangle" w="sm" len="lg"/>
            <a:tailEnd type="none" w="med" len="med"/>
          </a:ln>
        </p:spPr>
      </p:sp>
      <p:sp>
        <p:nvSpPr>
          <p:cNvPr id="35845" name="Line 5"/>
          <p:cNvSpPr/>
          <p:nvPr/>
        </p:nvSpPr>
        <p:spPr>
          <a:xfrm>
            <a:off x="2916238" y="5591175"/>
            <a:ext cx="4176712" cy="0"/>
          </a:xfrm>
          <a:prstGeom prst="line">
            <a:avLst/>
          </a:prstGeom>
          <a:ln w="12700" cap="flat" cmpd="sng">
            <a:solidFill>
              <a:schemeClr val="tx1"/>
            </a:solidFill>
            <a:prstDash val="solid"/>
            <a:headEnd type="none" w="med" len="med"/>
            <a:tailEnd type="triangle" w="sm" len="lg"/>
          </a:ln>
        </p:spPr>
      </p:sp>
      <p:sp>
        <p:nvSpPr>
          <p:cNvPr id="35846" name="Line 6"/>
          <p:cNvSpPr/>
          <p:nvPr/>
        </p:nvSpPr>
        <p:spPr>
          <a:xfrm flipH="1">
            <a:off x="3779838" y="3573463"/>
            <a:ext cx="1008062" cy="1585912"/>
          </a:xfrm>
          <a:prstGeom prst="line">
            <a:avLst/>
          </a:prstGeom>
          <a:ln w="19050" cap="flat" cmpd="sng">
            <a:solidFill>
              <a:srgbClr val="0000FF"/>
            </a:solidFill>
            <a:prstDash val="solid"/>
            <a:headEnd type="none" w="med" len="med"/>
            <a:tailEnd type="none" w="med" len="med"/>
          </a:ln>
        </p:spPr>
      </p:sp>
      <p:sp>
        <p:nvSpPr>
          <p:cNvPr id="35847" name="Line 7"/>
          <p:cNvSpPr/>
          <p:nvPr/>
        </p:nvSpPr>
        <p:spPr>
          <a:xfrm flipH="1">
            <a:off x="4500563" y="3573463"/>
            <a:ext cx="935037" cy="1584325"/>
          </a:xfrm>
          <a:prstGeom prst="line">
            <a:avLst/>
          </a:prstGeom>
          <a:ln w="19050" cap="flat" cmpd="sng">
            <a:solidFill>
              <a:srgbClr val="0000FF"/>
            </a:solidFill>
            <a:prstDash val="solid"/>
            <a:headEnd type="none" w="med" len="med"/>
            <a:tailEnd type="none" w="med" len="med"/>
          </a:ln>
        </p:spPr>
      </p:sp>
      <p:sp>
        <p:nvSpPr>
          <p:cNvPr id="35848" name="Line 8"/>
          <p:cNvSpPr/>
          <p:nvPr/>
        </p:nvSpPr>
        <p:spPr>
          <a:xfrm flipV="1">
            <a:off x="5292725" y="3573463"/>
            <a:ext cx="935038" cy="1584325"/>
          </a:xfrm>
          <a:prstGeom prst="line">
            <a:avLst/>
          </a:prstGeom>
          <a:ln w="19050" cap="flat" cmpd="sng">
            <a:solidFill>
              <a:srgbClr val="0000FF"/>
            </a:solidFill>
            <a:prstDash val="solid"/>
            <a:headEnd type="none" w="med" len="med"/>
            <a:tailEnd type="none" w="med" len="med"/>
          </a:ln>
        </p:spPr>
      </p:sp>
      <p:sp>
        <p:nvSpPr>
          <p:cNvPr id="35849" name="Line 9"/>
          <p:cNvSpPr/>
          <p:nvPr/>
        </p:nvSpPr>
        <p:spPr>
          <a:xfrm>
            <a:off x="2916238" y="4437063"/>
            <a:ext cx="2808287" cy="0"/>
          </a:xfrm>
          <a:prstGeom prst="line">
            <a:avLst/>
          </a:prstGeom>
          <a:ln w="9525" cap="flat" cmpd="sng">
            <a:solidFill>
              <a:srgbClr val="0000FF"/>
            </a:solidFill>
            <a:prstDash val="dash"/>
            <a:headEnd type="none" w="med" len="med"/>
            <a:tailEnd type="none" w="med" len="med"/>
          </a:ln>
        </p:spPr>
      </p:sp>
      <p:sp>
        <p:nvSpPr>
          <p:cNvPr id="35850" name="Line 10"/>
          <p:cNvSpPr/>
          <p:nvPr/>
        </p:nvSpPr>
        <p:spPr>
          <a:xfrm>
            <a:off x="4211638" y="4437063"/>
            <a:ext cx="0" cy="1079500"/>
          </a:xfrm>
          <a:prstGeom prst="line">
            <a:avLst/>
          </a:prstGeom>
          <a:ln w="9525" cap="flat" cmpd="sng">
            <a:solidFill>
              <a:srgbClr val="0000FF"/>
            </a:solidFill>
            <a:prstDash val="dash"/>
            <a:headEnd type="none" w="med" len="med"/>
            <a:tailEnd type="none" w="med" len="med"/>
          </a:ln>
        </p:spPr>
      </p:sp>
      <p:sp>
        <p:nvSpPr>
          <p:cNvPr id="35851" name="Line 11"/>
          <p:cNvSpPr/>
          <p:nvPr/>
        </p:nvSpPr>
        <p:spPr>
          <a:xfrm>
            <a:off x="4932363" y="4437063"/>
            <a:ext cx="0" cy="1079500"/>
          </a:xfrm>
          <a:prstGeom prst="line">
            <a:avLst/>
          </a:prstGeom>
          <a:ln w="9525" cap="flat" cmpd="sng">
            <a:solidFill>
              <a:srgbClr val="0000FF"/>
            </a:solidFill>
            <a:prstDash val="dash"/>
            <a:headEnd type="none" w="med" len="med"/>
            <a:tailEnd type="none" w="med" len="med"/>
          </a:ln>
        </p:spPr>
      </p:sp>
      <p:sp>
        <p:nvSpPr>
          <p:cNvPr id="35852" name="Line 12"/>
          <p:cNvSpPr/>
          <p:nvPr/>
        </p:nvSpPr>
        <p:spPr>
          <a:xfrm>
            <a:off x="5724525" y="4510088"/>
            <a:ext cx="0" cy="1079500"/>
          </a:xfrm>
          <a:prstGeom prst="line">
            <a:avLst/>
          </a:prstGeom>
          <a:ln w="9525" cap="flat" cmpd="sng">
            <a:solidFill>
              <a:srgbClr val="0000FF"/>
            </a:solidFill>
            <a:prstDash val="dash"/>
            <a:headEnd type="none" w="med" len="med"/>
            <a:tailEnd type="none" w="med" len="med"/>
          </a:ln>
        </p:spPr>
      </p:sp>
      <p:sp>
        <p:nvSpPr>
          <p:cNvPr id="35853" name="Text Box 13"/>
          <p:cNvSpPr txBox="1"/>
          <p:nvPr/>
        </p:nvSpPr>
        <p:spPr>
          <a:xfrm>
            <a:off x="4572000" y="3213100"/>
            <a:ext cx="2303463" cy="277813"/>
          </a:xfrm>
          <a:prstGeom prst="rect">
            <a:avLst/>
          </a:prstGeom>
          <a:noFill/>
          <a:ln w="9525">
            <a:noFill/>
          </a:ln>
        </p:spPr>
        <p:txBody>
          <a:bodyPr>
            <a:spAutoFit/>
          </a:bodyPr>
          <a:p>
            <a:pPr>
              <a:spcBef>
                <a:spcPct val="50000"/>
              </a:spcBef>
            </a:pPr>
            <a:r>
              <a:rPr lang="en-US" altLang="zh-CN" sz="1200" b="1" dirty="0">
                <a:latin typeface="Arial" panose="020B0604020202020204" pitchFamily="34" charset="0"/>
              </a:rPr>
              <a:t>AS</a:t>
            </a:r>
            <a:r>
              <a:rPr lang="en-US" altLang="zh-CN" sz="1200" b="1" baseline="-25000" dirty="0">
                <a:latin typeface="Arial" panose="020B0604020202020204" pitchFamily="34" charset="0"/>
              </a:rPr>
              <a:t>2              </a:t>
            </a:r>
            <a:r>
              <a:rPr lang="en-US" altLang="zh-CN" sz="1200" b="1" dirty="0">
                <a:latin typeface="Arial" panose="020B0604020202020204" pitchFamily="34" charset="0"/>
              </a:rPr>
              <a:t>AS</a:t>
            </a:r>
            <a:r>
              <a:rPr lang="en-US" altLang="zh-CN" sz="1200" b="1" baseline="-25000" dirty="0">
                <a:latin typeface="Arial" panose="020B0604020202020204" pitchFamily="34" charset="0"/>
              </a:rPr>
              <a:t>0</a:t>
            </a:r>
            <a:r>
              <a:rPr lang="en-US" altLang="zh-CN" sz="1200" b="1" dirty="0">
                <a:latin typeface="Arial" panose="020B0604020202020204" pitchFamily="34" charset="0"/>
              </a:rPr>
              <a:t>             AS</a:t>
            </a:r>
            <a:r>
              <a:rPr lang="en-US" altLang="zh-CN" sz="1200" b="1" baseline="-25000" dirty="0">
                <a:latin typeface="Arial" panose="020B0604020202020204" pitchFamily="34" charset="0"/>
              </a:rPr>
              <a:t>1</a:t>
            </a:r>
            <a:endParaRPr lang="en-US" altLang="zh-CN" sz="1200" b="1" dirty="0">
              <a:latin typeface="Arial" panose="020B0604020202020204" pitchFamily="34" charset="0"/>
            </a:endParaRPr>
          </a:p>
        </p:txBody>
      </p:sp>
      <p:sp>
        <p:nvSpPr>
          <p:cNvPr id="35854" name="Text Box 14"/>
          <p:cNvSpPr txBox="1"/>
          <p:nvPr/>
        </p:nvSpPr>
        <p:spPr>
          <a:xfrm>
            <a:off x="2484438" y="2997200"/>
            <a:ext cx="452437" cy="2247900"/>
          </a:xfrm>
          <a:prstGeom prst="rect">
            <a:avLst/>
          </a:prstGeom>
          <a:noFill/>
          <a:ln w="9525">
            <a:noFill/>
          </a:ln>
        </p:spPr>
        <p:txBody>
          <a:bodyPr>
            <a:spAutoFit/>
          </a:bodyPr>
          <a:p>
            <a:r>
              <a:rPr lang="en-US" altLang="zh-CN" sz="1400" b="1" i="1" dirty="0">
                <a:latin typeface="Arial" panose="020B0604020202020204" pitchFamily="34" charset="0"/>
              </a:rPr>
              <a:t>  P</a:t>
            </a:r>
            <a:endParaRPr lang="en-US" altLang="zh-CN" sz="1400" b="1" i="1" dirty="0">
              <a:latin typeface="Arial" panose="020B0604020202020204" pitchFamily="34" charset="0"/>
            </a:endParaRPr>
          </a:p>
          <a:p>
            <a:endParaRPr lang="en-US" altLang="zh-CN" sz="1400" b="1" i="1" dirty="0">
              <a:latin typeface="Arial" panose="020B0604020202020204" pitchFamily="34" charset="0"/>
            </a:endParaRPr>
          </a:p>
          <a:p>
            <a:endParaRPr lang="en-US" altLang="zh-CN" sz="1400" b="1" i="1" dirty="0">
              <a:latin typeface="Arial" panose="020B0604020202020204" pitchFamily="34" charset="0"/>
            </a:endParaRPr>
          </a:p>
          <a:p>
            <a:endParaRPr lang="en-US" altLang="zh-CN" sz="1400" b="1" i="1" dirty="0">
              <a:latin typeface="Arial" panose="020B0604020202020204" pitchFamily="34" charset="0"/>
            </a:endParaRPr>
          </a:p>
          <a:p>
            <a:r>
              <a:rPr lang="en-US" altLang="zh-CN" sz="1400" b="1" i="1" dirty="0">
                <a:latin typeface="Arial" panose="020B0604020202020204" pitchFamily="34" charset="0"/>
              </a:rPr>
              <a:t>  </a:t>
            </a:r>
            <a:r>
              <a:rPr lang="en-US" altLang="zh-CN" sz="1200" b="1" i="1" dirty="0">
                <a:latin typeface="Arial" panose="020B0604020202020204" pitchFamily="34" charset="0"/>
              </a:rPr>
              <a:t>P</a:t>
            </a:r>
            <a:r>
              <a:rPr lang="en-US" altLang="zh-CN" sz="1200" b="1" i="1" baseline="-25000" dirty="0">
                <a:latin typeface="Arial" panose="020B0604020202020204" pitchFamily="34" charset="0"/>
              </a:rPr>
              <a:t>0</a:t>
            </a:r>
            <a:endParaRPr lang="en-US" altLang="zh-CN" sz="1200" b="1" i="1" baseline="-25000" dirty="0">
              <a:latin typeface="Arial" panose="020B0604020202020204" pitchFamily="34" charset="0"/>
            </a:endParaRPr>
          </a:p>
          <a:p>
            <a:endParaRPr lang="en-US" altLang="zh-CN" sz="1200" b="1" i="1" baseline="-25000" dirty="0">
              <a:latin typeface="Arial" panose="020B0604020202020204" pitchFamily="34" charset="0"/>
            </a:endParaRPr>
          </a:p>
          <a:p>
            <a:endParaRPr lang="en-US" altLang="zh-CN" sz="1200" b="1" i="1" baseline="-25000" dirty="0">
              <a:latin typeface="Arial" panose="020B0604020202020204" pitchFamily="34" charset="0"/>
            </a:endParaRPr>
          </a:p>
          <a:p>
            <a:endParaRPr lang="en-US" altLang="zh-CN" sz="1200" b="1" i="1" baseline="-25000" dirty="0">
              <a:latin typeface="Arial" panose="020B0604020202020204" pitchFamily="34" charset="0"/>
            </a:endParaRPr>
          </a:p>
          <a:p>
            <a:endParaRPr lang="en-US" altLang="zh-CN" sz="1200" b="1" i="1" baseline="-25000" dirty="0">
              <a:latin typeface="Arial" panose="020B0604020202020204" pitchFamily="34" charset="0"/>
            </a:endParaRPr>
          </a:p>
          <a:p>
            <a:endParaRPr lang="en-US" altLang="zh-CN" sz="1200" b="1" i="1" baseline="-25000" dirty="0">
              <a:latin typeface="Arial" panose="020B0604020202020204" pitchFamily="34" charset="0"/>
            </a:endParaRPr>
          </a:p>
          <a:p>
            <a:endParaRPr lang="en-US" altLang="zh-CN" sz="1200" b="1" i="1" baseline="-25000" dirty="0">
              <a:latin typeface="Arial" panose="020B0604020202020204" pitchFamily="34" charset="0"/>
            </a:endParaRPr>
          </a:p>
          <a:p>
            <a:endParaRPr lang="en-US" altLang="zh-CN" sz="1200" b="1" i="1" baseline="-25000" dirty="0">
              <a:latin typeface="Arial" panose="020B0604020202020204" pitchFamily="34" charset="0"/>
            </a:endParaRPr>
          </a:p>
          <a:p>
            <a:r>
              <a:rPr lang="en-US" altLang="zh-CN" sz="1200" b="1" i="1" baseline="-25000" dirty="0">
                <a:latin typeface="Arial" panose="020B0604020202020204" pitchFamily="34" charset="0"/>
              </a:rPr>
              <a:t>    </a:t>
            </a:r>
            <a:r>
              <a:rPr lang="en-US" altLang="zh-CN" sz="1400" b="1" i="1" dirty="0">
                <a:latin typeface="Arial" panose="020B0604020202020204" pitchFamily="34" charset="0"/>
              </a:rPr>
              <a:t>0</a:t>
            </a:r>
            <a:endParaRPr lang="en-US" altLang="zh-CN" sz="1400" b="1" i="1" dirty="0">
              <a:latin typeface="Arial" panose="020B0604020202020204" pitchFamily="34" charset="0"/>
            </a:endParaRPr>
          </a:p>
        </p:txBody>
      </p:sp>
      <p:sp>
        <p:nvSpPr>
          <p:cNvPr id="35855" name="Text Box 15"/>
          <p:cNvSpPr txBox="1"/>
          <p:nvPr/>
        </p:nvSpPr>
        <p:spPr>
          <a:xfrm>
            <a:off x="2916238" y="5591175"/>
            <a:ext cx="3671887" cy="277813"/>
          </a:xfrm>
          <a:prstGeom prst="rect">
            <a:avLst/>
          </a:prstGeom>
          <a:noFill/>
          <a:ln w="9525">
            <a:noFill/>
          </a:ln>
        </p:spPr>
        <p:txBody>
          <a:bodyPr>
            <a:spAutoFit/>
          </a:bodyPr>
          <a:p>
            <a:pPr>
              <a:spcBef>
                <a:spcPct val="50000"/>
              </a:spcBef>
            </a:pPr>
            <a:r>
              <a:rPr lang="zh-CN" altLang="en-US" sz="1200" dirty="0">
                <a:latin typeface="Arial" panose="020B0604020202020204" pitchFamily="34" charset="0"/>
              </a:rPr>
              <a:t>                          </a:t>
            </a:r>
            <a:r>
              <a:rPr lang="en-US" altLang="zh-CN" sz="1200" b="1" i="1" dirty="0">
                <a:latin typeface="Arial" panose="020B0604020202020204" pitchFamily="34" charset="0"/>
              </a:rPr>
              <a:t>Y</a:t>
            </a:r>
            <a:r>
              <a:rPr lang="en-US" altLang="zh-CN" sz="1200" b="1" i="1" baseline="-25000" dirty="0">
                <a:latin typeface="Arial" panose="020B0604020202020204" pitchFamily="34" charset="0"/>
              </a:rPr>
              <a:t>2                    </a:t>
            </a:r>
            <a:r>
              <a:rPr lang="en-US" altLang="zh-CN" sz="1200" b="1" i="1" dirty="0">
                <a:latin typeface="Arial" panose="020B0604020202020204" pitchFamily="34" charset="0"/>
              </a:rPr>
              <a:t>Y</a:t>
            </a:r>
            <a:r>
              <a:rPr lang="en-US" altLang="zh-CN" sz="1200" b="1" i="1" baseline="-25000" dirty="0">
                <a:latin typeface="Arial" panose="020B0604020202020204" pitchFamily="34" charset="0"/>
              </a:rPr>
              <a:t>0                       </a:t>
            </a:r>
            <a:r>
              <a:rPr lang="en-US" altLang="zh-CN" sz="1200" b="1" i="1" dirty="0">
                <a:latin typeface="Arial" panose="020B0604020202020204" pitchFamily="34" charset="0"/>
              </a:rPr>
              <a:t>Y</a:t>
            </a:r>
            <a:r>
              <a:rPr lang="en-US" altLang="zh-CN" sz="1200" b="1" i="1" baseline="-25000" dirty="0">
                <a:latin typeface="Arial" panose="020B0604020202020204" pitchFamily="34" charset="0"/>
              </a:rPr>
              <a:t>1</a:t>
            </a:r>
            <a:r>
              <a:rPr lang="en-US" altLang="zh-CN" sz="1200" b="1" i="1" dirty="0">
                <a:latin typeface="Arial" panose="020B0604020202020204" pitchFamily="34" charset="0"/>
              </a:rPr>
              <a:t>                                  </a:t>
            </a:r>
            <a:endParaRPr lang="en-US" altLang="zh-CN" sz="1200" dirty="0">
              <a:latin typeface="Arial" panose="020B0604020202020204" pitchFamily="34" charset="0"/>
            </a:endParaRPr>
          </a:p>
        </p:txBody>
      </p:sp>
      <p:sp>
        <p:nvSpPr>
          <p:cNvPr id="35856" name="Text Box 16"/>
          <p:cNvSpPr txBox="1"/>
          <p:nvPr/>
        </p:nvSpPr>
        <p:spPr>
          <a:xfrm>
            <a:off x="7072313" y="5591175"/>
            <a:ext cx="379412" cy="307975"/>
          </a:xfrm>
          <a:prstGeom prst="rect">
            <a:avLst/>
          </a:prstGeom>
          <a:noFill/>
          <a:ln w="9525">
            <a:noFill/>
          </a:ln>
        </p:spPr>
        <p:txBody>
          <a:bodyPr>
            <a:spAutoFit/>
          </a:bodyPr>
          <a:p>
            <a:r>
              <a:rPr lang="en-US" altLang="zh-CN" sz="1400" b="1" i="1" dirty="0">
                <a:latin typeface="Arial" panose="020B0604020202020204" pitchFamily="34" charset="0"/>
              </a:rPr>
              <a:t>Y</a:t>
            </a:r>
            <a:endParaRPr lang="en-US" altLang="zh-CN" sz="1400" b="1" i="1" dirty="0">
              <a:latin typeface="Arial" panose="020B0604020202020204" pitchFamily="34" charset="0"/>
            </a:endParaRPr>
          </a:p>
        </p:txBody>
      </p:sp>
      <p:sp>
        <p:nvSpPr>
          <p:cNvPr id="35857" name="矩形 17"/>
          <p:cNvSpPr/>
          <p:nvPr/>
        </p:nvSpPr>
        <p:spPr>
          <a:xfrm>
            <a:off x="539750" y="357188"/>
            <a:ext cx="6335713" cy="585787"/>
          </a:xfrm>
          <a:prstGeom prst="rect">
            <a:avLst/>
          </a:prstGeom>
          <a:noFill/>
          <a:ln w="9525">
            <a:noFill/>
          </a:ln>
        </p:spPr>
        <p:txBody>
          <a:bodyPr>
            <a:spAutoFit/>
          </a:bodyPr>
          <a:p>
            <a:r>
              <a:rPr lang="zh-CN" altLang="en-US" sz="3200" b="1" dirty="0">
                <a:solidFill>
                  <a:srgbClr val="C00000"/>
                </a:solidFill>
                <a:latin typeface="Arial" panose="020B0604020202020204" pitchFamily="34" charset="0"/>
              </a:rPr>
              <a:t>三、</a:t>
            </a:r>
            <a:r>
              <a:rPr lang="en-US" altLang="zh-CN" sz="3200" dirty="0">
                <a:solidFill>
                  <a:srgbClr val="C00000"/>
                </a:solidFill>
                <a:latin typeface="Arial" panose="020B0604020202020204" pitchFamily="34" charset="0"/>
              </a:rPr>
              <a:t>AS</a:t>
            </a:r>
            <a:r>
              <a:rPr lang="zh-CN" altLang="en-US" sz="3200" b="1" dirty="0">
                <a:solidFill>
                  <a:srgbClr val="C00000"/>
                </a:solidFill>
                <a:latin typeface="Arial" panose="020B0604020202020204" pitchFamily="34" charset="0"/>
              </a:rPr>
              <a:t>曲线的变动和影响因素</a:t>
            </a:r>
            <a:endParaRPr lang="zh-CN" altLang="en-US" sz="3200" b="1" dirty="0">
              <a:solidFill>
                <a:srgbClr val="C00000"/>
              </a:solidFill>
              <a:latin typeface="Arial" panose="020B0604020202020204" pitchFamily="34" charset="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内容占位符 2"/>
          <p:cNvSpPr>
            <a:spLocks noGrp="1"/>
          </p:cNvSpPr>
          <p:nvPr>
            <p:ph idx="1"/>
          </p:nvPr>
        </p:nvSpPr>
        <p:spPr>
          <a:xfrm>
            <a:off x="107950" y="836613"/>
            <a:ext cx="8640763" cy="5002212"/>
          </a:xfrm>
        </p:spPr>
        <p:txBody>
          <a:bodyPr vert="horz" wrap="square" lIns="91440" tIns="45720" rIns="91440" bIns="45720" anchor="t" anchorCtr="0"/>
          <a:p>
            <a:pPr>
              <a:lnSpc>
                <a:spcPct val="150000"/>
              </a:lnSpc>
              <a:buNone/>
            </a:pPr>
            <a:r>
              <a:rPr lang="zh-CN" altLang="en-US" b="0" dirty="0">
                <a:solidFill>
                  <a:schemeClr val="tx1"/>
                </a:solidFill>
              </a:rPr>
              <a:t>        </a:t>
            </a:r>
            <a:r>
              <a:rPr lang="zh-CN" altLang="en-US" sz="2800" b="0" dirty="0">
                <a:solidFill>
                  <a:schemeClr val="tx1"/>
                </a:solidFill>
                <a:latin typeface="华文楷体" panose="02010600040101010101" pitchFamily="2" charset="-122"/>
                <a:ea typeface="华文楷体" panose="02010600040101010101" pitchFamily="2" charset="-122"/>
              </a:rPr>
              <a:t>凯恩斯理论涉及的是经济萧条，而在经济萧条时价格一般不会变动，所以凯恩斯的理论尽管分析的重点是需求，但是却不涉及价格变动。</a:t>
            </a:r>
            <a:endParaRPr lang="en-US" altLang="zh-CN" sz="2800" b="0" dirty="0">
              <a:solidFill>
                <a:schemeClr val="tx1"/>
              </a:solidFill>
              <a:latin typeface="华文楷体" panose="02010600040101010101" pitchFamily="2" charset="-122"/>
              <a:ea typeface="华文楷体" panose="02010600040101010101" pitchFamily="2" charset="-122"/>
            </a:endParaRPr>
          </a:p>
          <a:p>
            <a:pPr>
              <a:lnSpc>
                <a:spcPct val="150000"/>
              </a:lnSpc>
              <a:buNone/>
            </a:pPr>
            <a:r>
              <a:rPr lang="zh-CN" altLang="en-US" sz="2800" b="0" dirty="0">
                <a:solidFill>
                  <a:schemeClr val="tx1"/>
                </a:solidFill>
                <a:latin typeface="华文楷体" panose="02010600040101010101" pitchFamily="2" charset="-122"/>
                <a:ea typeface="华文楷体" panose="02010600040101010101" pitchFamily="2" charset="-122"/>
              </a:rPr>
              <a:t>          本章实际上是凯恩斯主义经济学后来的发展，即将凯恩斯理论运用于非萧条但未实现充分就业的情况，也就是相对正常的情况。</a:t>
            </a:r>
            <a:endParaRPr lang="zh-CN" altLang="en-US" sz="2800" b="0" dirty="0">
              <a:solidFill>
                <a:schemeClr val="tx1"/>
              </a:solidFill>
              <a:latin typeface="华文楷体" panose="02010600040101010101" pitchFamily="2" charset="-122"/>
              <a:ea typeface="华文楷体" panose="02010600040101010101" pitchFamily="2" charset="-122"/>
            </a:endParaRPr>
          </a:p>
          <a:p>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内容占位符 2"/>
          <p:cNvSpPr>
            <a:spLocks noGrp="1"/>
          </p:cNvSpPr>
          <p:nvPr>
            <p:ph idx="1"/>
          </p:nvPr>
        </p:nvSpPr>
        <p:spPr>
          <a:xfrm>
            <a:off x="0" y="357188"/>
            <a:ext cx="9144000" cy="5473700"/>
          </a:xfrm>
        </p:spPr>
        <p:txBody>
          <a:bodyPr vert="horz" wrap="square" lIns="91440" tIns="45720" rIns="91440" bIns="45720" anchor="t" anchorCtr="0"/>
          <a:p>
            <a:pPr>
              <a:buNone/>
            </a:pPr>
            <a:endParaRPr lang="en-US" altLang="zh-CN" sz="1000" b="0" dirty="0"/>
          </a:p>
          <a:p>
            <a:pPr>
              <a:lnSpc>
                <a:spcPct val="200000"/>
              </a:lnSpc>
              <a:buNone/>
            </a:pPr>
            <a:r>
              <a:rPr lang="en-US" altLang="zh-CN" sz="3000" b="0" dirty="0">
                <a:solidFill>
                  <a:schemeClr val="tx1"/>
                </a:solidFill>
              </a:rPr>
              <a:t>      </a:t>
            </a:r>
            <a:r>
              <a:rPr lang="zh-CN" altLang="en-US" sz="2400" b="0" dirty="0">
                <a:solidFill>
                  <a:schemeClr val="tx1"/>
                </a:solidFill>
              </a:rPr>
              <a:t>影响总供给曲线的因素主要有</a:t>
            </a:r>
            <a:r>
              <a:rPr lang="zh-CN" altLang="en-US" sz="2400" b="0" dirty="0">
                <a:solidFill>
                  <a:schemeClr val="tx1"/>
                </a:solidFill>
                <a:highlight>
                  <a:srgbClr val="FFFF00"/>
                </a:highlight>
              </a:rPr>
              <a:t>生产函数</a:t>
            </a:r>
            <a:r>
              <a:rPr lang="en-US" altLang="zh-CN" sz="2400" b="0" dirty="0">
                <a:solidFill>
                  <a:schemeClr val="tx1"/>
                </a:solidFill>
                <a:highlight>
                  <a:srgbClr val="FFFF00"/>
                </a:highlight>
              </a:rPr>
              <a:t>Y-N</a:t>
            </a:r>
            <a:r>
              <a:rPr lang="zh-CN" altLang="en-US" sz="2400" b="0" dirty="0">
                <a:solidFill>
                  <a:schemeClr val="tx1"/>
                </a:solidFill>
              </a:rPr>
              <a:t>（技术水平、劳动生产率）、劳动就业量</a:t>
            </a:r>
            <a:r>
              <a:rPr lang="en-US" altLang="zh-CN" sz="2400" b="0" dirty="0">
                <a:solidFill>
                  <a:schemeClr val="tx1"/>
                </a:solidFill>
              </a:rPr>
              <a:t>W-N</a:t>
            </a:r>
            <a:r>
              <a:rPr lang="zh-CN" altLang="en-US" sz="2400" b="0" dirty="0">
                <a:solidFill>
                  <a:schemeClr val="tx1"/>
                </a:solidFill>
              </a:rPr>
              <a:t>（劳动需求、劳动供给）</a:t>
            </a:r>
            <a:endParaRPr lang="en-US" altLang="zh-CN" sz="2400" b="0" dirty="0">
              <a:solidFill>
                <a:schemeClr val="tx1"/>
              </a:solidFill>
            </a:endParaRPr>
          </a:p>
          <a:p>
            <a:pPr>
              <a:lnSpc>
                <a:spcPct val="200000"/>
              </a:lnSpc>
              <a:buNone/>
            </a:pPr>
            <a:r>
              <a:rPr lang="zh-CN" altLang="en-US" sz="2400" b="0" dirty="0">
                <a:solidFill>
                  <a:schemeClr val="tx1"/>
                </a:solidFill>
              </a:rPr>
              <a:t>    </a:t>
            </a:r>
            <a:r>
              <a:rPr lang="en-US" altLang="zh-CN" sz="2400" b="0" dirty="0">
                <a:solidFill>
                  <a:schemeClr val="tx1"/>
                </a:solidFill>
              </a:rPr>
              <a:t>1.</a:t>
            </a:r>
            <a:r>
              <a:rPr lang="zh-CN" altLang="en-US" sz="2400" dirty="0">
                <a:solidFill>
                  <a:schemeClr val="tx1"/>
                </a:solidFill>
              </a:rPr>
              <a:t>技术进步</a:t>
            </a:r>
            <a:r>
              <a:rPr lang="zh-CN" altLang="en-US" sz="2400" b="0" dirty="0">
                <a:solidFill>
                  <a:schemeClr val="tx1"/>
                </a:solidFill>
              </a:rPr>
              <a:t>导致的</a:t>
            </a:r>
            <a:r>
              <a:rPr lang="en-US" altLang="zh-CN" sz="2400" b="0" dirty="0">
                <a:solidFill>
                  <a:schemeClr val="tx1"/>
                </a:solidFill>
              </a:rPr>
              <a:t>AS</a:t>
            </a:r>
            <a:r>
              <a:rPr lang="zh-CN" altLang="en-US" sz="2400" b="0" dirty="0">
                <a:solidFill>
                  <a:schemeClr val="tx1"/>
                </a:solidFill>
              </a:rPr>
              <a:t>曲线变动（中性技术进步假设）</a:t>
            </a:r>
            <a:endParaRPr lang="en-US" altLang="zh-CN" sz="2400" b="0" dirty="0">
              <a:solidFill>
                <a:schemeClr val="tx1"/>
              </a:solidFill>
            </a:endParaRPr>
          </a:p>
          <a:p>
            <a:pPr>
              <a:lnSpc>
                <a:spcPct val="200000"/>
              </a:lnSpc>
              <a:buNone/>
            </a:pPr>
            <a:r>
              <a:rPr lang="zh-CN" altLang="en-US" sz="2400" b="0" dirty="0">
                <a:solidFill>
                  <a:schemeClr val="tx1"/>
                </a:solidFill>
              </a:rPr>
              <a:t>    </a:t>
            </a:r>
            <a:r>
              <a:rPr lang="en-US" altLang="zh-CN" sz="2400" b="0" dirty="0">
                <a:solidFill>
                  <a:schemeClr val="tx1"/>
                </a:solidFill>
              </a:rPr>
              <a:t>2.</a:t>
            </a:r>
            <a:r>
              <a:rPr lang="zh-CN" altLang="en-US" sz="2400" dirty="0">
                <a:solidFill>
                  <a:schemeClr val="tx1"/>
                </a:solidFill>
              </a:rPr>
              <a:t>劳动需求</a:t>
            </a:r>
            <a:r>
              <a:rPr lang="zh-CN" altLang="en-US" sz="2400" b="0" dirty="0">
                <a:solidFill>
                  <a:schemeClr val="tx1"/>
                </a:solidFill>
              </a:rPr>
              <a:t>变动导致的</a:t>
            </a:r>
            <a:r>
              <a:rPr lang="en-US" altLang="zh-CN" sz="2400" b="0" dirty="0">
                <a:solidFill>
                  <a:schemeClr val="tx1"/>
                </a:solidFill>
              </a:rPr>
              <a:t>AS</a:t>
            </a:r>
            <a:r>
              <a:rPr lang="zh-CN" altLang="en-US" sz="2400" b="0" dirty="0">
                <a:solidFill>
                  <a:schemeClr val="tx1"/>
                </a:solidFill>
              </a:rPr>
              <a:t>曲线变动（图解） </a:t>
            </a:r>
            <a:endParaRPr lang="en-US" altLang="zh-CN" sz="2400" b="0" dirty="0">
              <a:solidFill>
                <a:schemeClr val="tx1"/>
              </a:solidFill>
            </a:endParaRPr>
          </a:p>
          <a:p>
            <a:pPr>
              <a:lnSpc>
                <a:spcPct val="200000"/>
              </a:lnSpc>
              <a:buNone/>
            </a:pPr>
            <a:r>
              <a:rPr lang="zh-CN" altLang="en-US" sz="2400" b="0" dirty="0">
                <a:solidFill>
                  <a:schemeClr val="tx1"/>
                </a:solidFill>
              </a:rPr>
              <a:t>    </a:t>
            </a:r>
            <a:r>
              <a:rPr lang="en-US" altLang="zh-CN" sz="2400" b="0" dirty="0">
                <a:solidFill>
                  <a:schemeClr val="tx1"/>
                </a:solidFill>
              </a:rPr>
              <a:t>3.</a:t>
            </a:r>
            <a:r>
              <a:rPr lang="zh-CN" altLang="en-US" sz="2400" dirty="0">
                <a:solidFill>
                  <a:schemeClr val="tx1"/>
                </a:solidFill>
              </a:rPr>
              <a:t>劳动供给</a:t>
            </a:r>
            <a:r>
              <a:rPr lang="zh-CN" altLang="en-US" sz="2400" b="0" dirty="0">
                <a:solidFill>
                  <a:schemeClr val="tx1"/>
                </a:solidFill>
              </a:rPr>
              <a:t>变动导致的</a:t>
            </a:r>
            <a:r>
              <a:rPr lang="en-US" altLang="zh-CN" sz="2400" b="0" dirty="0">
                <a:solidFill>
                  <a:schemeClr val="tx1"/>
                </a:solidFill>
              </a:rPr>
              <a:t>AS</a:t>
            </a:r>
            <a:r>
              <a:rPr lang="zh-CN" altLang="en-US" sz="2400" b="0" dirty="0">
                <a:solidFill>
                  <a:schemeClr val="tx1"/>
                </a:solidFill>
              </a:rPr>
              <a:t>曲线变动（劳动意愿与偏好）</a:t>
            </a:r>
            <a:endParaRPr lang="zh-CN" alt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890" name="Picture 4"/>
          <p:cNvPicPr>
            <a:picLocks noChangeAspect="1"/>
          </p:cNvPicPr>
          <p:nvPr/>
        </p:nvPicPr>
        <p:blipFill>
          <a:blip r:embed="rId1"/>
          <a:stretch>
            <a:fillRect/>
          </a:stretch>
        </p:blipFill>
        <p:spPr>
          <a:xfrm>
            <a:off x="0" y="0"/>
            <a:ext cx="9144000" cy="6859588"/>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8914" name="Picture 4"/>
          <p:cNvPicPr>
            <a:picLocks noChangeAspect="1"/>
          </p:cNvPicPr>
          <p:nvPr/>
        </p:nvPicPr>
        <p:blipFill>
          <a:blip r:embed="rId1"/>
          <a:stretch>
            <a:fillRect/>
          </a:stretch>
        </p:blipFill>
        <p:spPr>
          <a:xfrm>
            <a:off x="0" y="0"/>
            <a:ext cx="9126538" cy="6846888"/>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9938" name="Picture 4"/>
          <p:cNvPicPr>
            <a:picLocks noChangeAspect="1"/>
          </p:cNvPicPr>
          <p:nvPr/>
        </p:nvPicPr>
        <p:blipFill>
          <a:blip r:embed="rId1"/>
          <a:stretch>
            <a:fillRect/>
          </a:stretch>
        </p:blipFill>
        <p:spPr>
          <a:xfrm>
            <a:off x="0" y="0"/>
            <a:ext cx="9144000" cy="6859588"/>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62" name="Picture 3"/>
          <p:cNvPicPr>
            <a:picLocks noChangeAspect="1"/>
          </p:cNvPicPr>
          <p:nvPr/>
        </p:nvPicPr>
        <p:blipFill>
          <a:blip r:embed="rId1"/>
          <a:stretch>
            <a:fillRect/>
          </a:stretch>
        </p:blipFill>
        <p:spPr>
          <a:xfrm>
            <a:off x="395288" y="404813"/>
            <a:ext cx="8353425" cy="5762625"/>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灯片编号占位符 6"/>
          <p:cNvSpPr txBox="1">
            <a:spLocks noGrp="1"/>
          </p:cNvSpPr>
          <p:nvPr>
            <p:ph type="sldNum" sz="quarter" idx="4"/>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fld>
            <a:endParaRPr lang="zh-CN" altLang="en-US" sz="1400" dirty="0"/>
          </a:p>
        </p:txBody>
      </p:sp>
      <p:sp>
        <p:nvSpPr>
          <p:cNvPr id="41987" name="Rectangle 3"/>
          <p:cNvSpPr>
            <a:spLocks noGrp="1"/>
          </p:cNvSpPr>
          <p:nvPr>
            <p:ph type="body" sz="half" idx="2"/>
          </p:nvPr>
        </p:nvSpPr>
        <p:spPr>
          <a:xfrm>
            <a:off x="0" y="404813"/>
            <a:ext cx="8893175" cy="2592387"/>
          </a:xfrm>
        </p:spPr>
        <p:txBody>
          <a:bodyPr vert="horz" wrap="square" lIns="91440" tIns="45720" rIns="91440" bIns="45720" anchor="t" anchorCtr="0"/>
          <a:p>
            <a:pPr eaLnBrk="1" hangingPunct="1">
              <a:lnSpc>
                <a:spcPct val="140000"/>
              </a:lnSpc>
              <a:buClrTx/>
              <a:buSzTx/>
              <a:buFontTx/>
              <a:buNone/>
            </a:pPr>
            <a:r>
              <a:rPr lang="zh-CN" altLang="en-US" sz="1600" dirty="0">
                <a:latin typeface="Times New Roman" panose="02020603050405020304" pitchFamily="18" charset="0"/>
              </a:rPr>
              <a:t>            </a:t>
            </a:r>
            <a:r>
              <a:rPr lang="zh-CN" altLang="en-US" sz="1600" dirty="0">
                <a:solidFill>
                  <a:schemeClr val="tx1"/>
                </a:solidFill>
                <a:latin typeface="Times New Roman" panose="02020603050405020304" pitchFamily="18" charset="0"/>
              </a:rPr>
              <a:t>（二）</a:t>
            </a:r>
            <a:r>
              <a:rPr lang="en-US" altLang="zh-CN" sz="1600" dirty="0">
                <a:solidFill>
                  <a:schemeClr val="tx1"/>
                </a:solidFill>
                <a:latin typeface="Times New Roman" panose="02020603050405020304" pitchFamily="18" charset="0"/>
              </a:rPr>
              <a:t>AS</a:t>
            </a:r>
            <a:r>
              <a:rPr lang="zh-CN" altLang="en-US" sz="1600" dirty="0">
                <a:solidFill>
                  <a:schemeClr val="tx1"/>
                </a:solidFill>
                <a:latin typeface="Times New Roman" panose="02020603050405020304" pitchFamily="18" charset="0"/>
              </a:rPr>
              <a:t>曲线的旋转：如果</a:t>
            </a:r>
            <a:r>
              <a:rPr lang="en-US" altLang="zh-CN" sz="1600" dirty="0">
                <a:solidFill>
                  <a:schemeClr val="tx1"/>
                </a:solidFill>
                <a:latin typeface="Times New Roman" panose="02020603050405020304" pitchFamily="18" charset="0"/>
              </a:rPr>
              <a:t>AS</a:t>
            </a:r>
            <a:r>
              <a:rPr lang="zh-CN" altLang="en-US" sz="1600" dirty="0">
                <a:solidFill>
                  <a:schemeClr val="tx1"/>
                </a:solidFill>
                <a:latin typeface="Times New Roman" panose="02020603050405020304" pitchFamily="18" charset="0"/>
              </a:rPr>
              <a:t>曲线在坐标系中作旋转式移动，则意味作</a:t>
            </a:r>
            <a:r>
              <a:rPr lang="en-US" altLang="zh-CN" sz="1600" dirty="0">
                <a:solidFill>
                  <a:schemeClr val="tx1"/>
                </a:solidFill>
                <a:latin typeface="Times New Roman" panose="02020603050405020304" pitchFamily="18" charset="0"/>
              </a:rPr>
              <a:t>AS</a:t>
            </a:r>
            <a:r>
              <a:rPr lang="zh-CN" altLang="en-US" sz="1600" dirty="0">
                <a:solidFill>
                  <a:schemeClr val="tx1"/>
                </a:solidFill>
                <a:latin typeface="Times New Roman" panose="02020603050405020304" pitchFamily="18" charset="0"/>
              </a:rPr>
              <a:t>曲线斜率的变动。下图中</a:t>
            </a:r>
            <a:r>
              <a:rPr lang="en-US" altLang="zh-CN" sz="1600" dirty="0">
                <a:solidFill>
                  <a:schemeClr val="tx1"/>
                </a:solidFill>
                <a:latin typeface="Times New Roman" panose="02020603050405020304" pitchFamily="18" charset="0"/>
              </a:rPr>
              <a:t>AS</a:t>
            </a:r>
            <a:r>
              <a:rPr lang="en-US" altLang="zh-CN" sz="1600" baseline="-25000" dirty="0">
                <a:solidFill>
                  <a:schemeClr val="tx1"/>
                </a:solidFill>
                <a:latin typeface="Times New Roman" panose="02020603050405020304" pitchFamily="18" charset="0"/>
              </a:rPr>
              <a:t>0</a:t>
            </a:r>
            <a:r>
              <a:rPr lang="zh-CN" altLang="en-US" sz="1600" dirty="0">
                <a:solidFill>
                  <a:schemeClr val="tx1"/>
                </a:solidFill>
                <a:latin typeface="Times New Roman" panose="02020603050405020304" pitchFamily="18" charset="0"/>
              </a:rPr>
              <a:t>顺时针方向旋转所产生的</a:t>
            </a:r>
            <a:r>
              <a:rPr lang="en-US" altLang="zh-CN" sz="1600" dirty="0">
                <a:solidFill>
                  <a:schemeClr val="tx1"/>
                </a:solidFill>
                <a:latin typeface="Times New Roman" panose="02020603050405020304" pitchFamily="18" charset="0"/>
              </a:rPr>
              <a:t>AS</a:t>
            </a:r>
            <a:r>
              <a:rPr lang="en-US" altLang="zh-CN" sz="1600" baseline="-25000" dirty="0">
                <a:solidFill>
                  <a:schemeClr val="tx1"/>
                </a:solidFill>
                <a:latin typeface="Times New Roman" panose="02020603050405020304" pitchFamily="18" charset="0"/>
              </a:rPr>
              <a:t>1</a:t>
            </a:r>
            <a:r>
              <a:rPr lang="zh-CN" altLang="en-US" sz="1600" dirty="0">
                <a:solidFill>
                  <a:schemeClr val="tx1"/>
                </a:solidFill>
                <a:latin typeface="Times New Roman" panose="02020603050405020304" pitchFamily="18" charset="0"/>
              </a:rPr>
              <a:t>，其斜率小于</a:t>
            </a:r>
            <a:r>
              <a:rPr lang="en-US" altLang="zh-CN" sz="1600" dirty="0">
                <a:solidFill>
                  <a:schemeClr val="tx1"/>
                </a:solidFill>
                <a:latin typeface="Times New Roman" panose="02020603050405020304" pitchFamily="18" charset="0"/>
              </a:rPr>
              <a:t>AS</a:t>
            </a:r>
            <a:r>
              <a:rPr lang="en-US" altLang="zh-CN" sz="1600" baseline="-25000" dirty="0">
                <a:solidFill>
                  <a:schemeClr val="tx1"/>
                </a:solidFill>
                <a:latin typeface="Times New Roman" panose="02020603050405020304" pitchFamily="18" charset="0"/>
              </a:rPr>
              <a:t>0</a:t>
            </a:r>
            <a:r>
              <a:rPr lang="zh-CN" altLang="en-US" sz="1600" dirty="0">
                <a:solidFill>
                  <a:schemeClr val="tx1"/>
                </a:solidFill>
                <a:latin typeface="Times New Roman" panose="02020603050405020304" pitchFamily="18" charset="0"/>
              </a:rPr>
              <a:t>；逆时针方向旋转所产生的</a:t>
            </a:r>
            <a:r>
              <a:rPr lang="en-US" altLang="zh-CN" sz="1600" dirty="0">
                <a:solidFill>
                  <a:schemeClr val="tx1"/>
                </a:solidFill>
                <a:latin typeface="Times New Roman" panose="02020603050405020304" pitchFamily="18" charset="0"/>
              </a:rPr>
              <a:t>AS</a:t>
            </a:r>
            <a:r>
              <a:rPr lang="en-US" altLang="zh-CN" sz="1600" baseline="-25000" dirty="0">
                <a:solidFill>
                  <a:schemeClr val="tx1"/>
                </a:solidFill>
                <a:latin typeface="Times New Roman" panose="02020603050405020304" pitchFamily="18" charset="0"/>
              </a:rPr>
              <a:t>2</a:t>
            </a:r>
            <a:r>
              <a:rPr lang="zh-CN" altLang="en-US" sz="1600" dirty="0">
                <a:solidFill>
                  <a:schemeClr val="tx1"/>
                </a:solidFill>
                <a:latin typeface="Times New Roman" panose="02020603050405020304" pitchFamily="18" charset="0"/>
              </a:rPr>
              <a:t>其斜率大于</a:t>
            </a:r>
            <a:r>
              <a:rPr lang="en-US" altLang="zh-CN" sz="1600" dirty="0">
                <a:solidFill>
                  <a:schemeClr val="tx1"/>
                </a:solidFill>
                <a:latin typeface="Times New Roman" panose="02020603050405020304" pitchFamily="18" charset="0"/>
              </a:rPr>
              <a:t>AS</a:t>
            </a:r>
            <a:r>
              <a:rPr lang="en-US" altLang="zh-CN" sz="1600" baseline="-25000" dirty="0">
                <a:solidFill>
                  <a:schemeClr val="tx1"/>
                </a:solidFill>
                <a:latin typeface="Times New Roman" panose="02020603050405020304" pitchFamily="18" charset="0"/>
              </a:rPr>
              <a:t>0</a:t>
            </a:r>
            <a:r>
              <a:rPr lang="zh-CN" altLang="en-US" sz="1600" dirty="0">
                <a:solidFill>
                  <a:schemeClr val="tx1"/>
                </a:solidFill>
                <a:latin typeface="Times New Roman" panose="02020603050405020304" pitchFamily="18" charset="0"/>
              </a:rPr>
              <a:t>。</a:t>
            </a:r>
            <a:r>
              <a:rPr lang="en-US" altLang="zh-CN" sz="1600" dirty="0">
                <a:solidFill>
                  <a:schemeClr val="tx1"/>
                </a:solidFill>
                <a:latin typeface="Times New Roman" panose="02020603050405020304" pitchFamily="18" charset="0"/>
              </a:rPr>
              <a:t>AS</a:t>
            </a:r>
            <a:r>
              <a:rPr lang="zh-CN" altLang="en-US" sz="1600" dirty="0">
                <a:solidFill>
                  <a:schemeClr val="tx1"/>
                </a:solidFill>
                <a:latin typeface="Times New Roman" panose="02020603050405020304" pitchFamily="18" charset="0"/>
              </a:rPr>
              <a:t>曲线斜率的经济意义是收入或产出对价格变动的敏感程度。斜率越大，收入或产出对价格变动的反应越迟钝，图中价格由</a:t>
            </a:r>
            <a:r>
              <a:rPr lang="en-US" altLang="zh-CN" sz="1600" dirty="0">
                <a:solidFill>
                  <a:schemeClr val="tx1"/>
                </a:solidFill>
                <a:latin typeface="Times New Roman" panose="02020603050405020304" pitchFamily="18" charset="0"/>
              </a:rPr>
              <a:t>P</a:t>
            </a:r>
            <a:r>
              <a:rPr lang="en-US" altLang="zh-CN" sz="1600" baseline="-25000" dirty="0">
                <a:solidFill>
                  <a:schemeClr val="tx1"/>
                </a:solidFill>
                <a:latin typeface="Times New Roman" panose="02020603050405020304" pitchFamily="18" charset="0"/>
              </a:rPr>
              <a:t>0</a:t>
            </a:r>
            <a:r>
              <a:rPr lang="zh-CN" altLang="en-US" sz="1600" dirty="0">
                <a:solidFill>
                  <a:schemeClr val="tx1"/>
                </a:solidFill>
                <a:latin typeface="Times New Roman" panose="02020603050405020304" pitchFamily="18" charset="0"/>
              </a:rPr>
              <a:t>升至</a:t>
            </a:r>
            <a:r>
              <a:rPr lang="en-US" altLang="zh-CN" sz="1600" dirty="0">
                <a:solidFill>
                  <a:schemeClr val="tx1"/>
                </a:solidFill>
                <a:latin typeface="Times New Roman" panose="02020603050405020304" pitchFamily="18" charset="0"/>
              </a:rPr>
              <a:t>P</a:t>
            </a:r>
            <a:r>
              <a:rPr lang="en-US" altLang="zh-CN" sz="1600" baseline="-25000" dirty="0">
                <a:solidFill>
                  <a:schemeClr val="tx1"/>
                </a:solidFill>
                <a:latin typeface="Times New Roman" panose="02020603050405020304" pitchFamily="18" charset="0"/>
              </a:rPr>
              <a:t>1</a:t>
            </a:r>
            <a:r>
              <a:rPr lang="zh-CN" altLang="en-US" sz="1600" dirty="0">
                <a:solidFill>
                  <a:schemeClr val="tx1"/>
                </a:solidFill>
                <a:latin typeface="Times New Roman" panose="02020603050405020304" pitchFamily="18" charset="0"/>
              </a:rPr>
              <a:t>时，</a:t>
            </a:r>
            <a:r>
              <a:rPr lang="en-US" altLang="zh-CN" sz="1600" dirty="0">
                <a:solidFill>
                  <a:schemeClr val="tx1"/>
                </a:solidFill>
                <a:latin typeface="Times New Roman" panose="02020603050405020304" pitchFamily="18" charset="0"/>
              </a:rPr>
              <a:t>AS</a:t>
            </a:r>
            <a:r>
              <a:rPr lang="en-US" altLang="zh-CN" sz="1600" baseline="-25000" dirty="0">
                <a:solidFill>
                  <a:schemeClr val="tx1"/>
                </a:solidFill>
                <a:latin typeface="Times New Roman" panose="02020603050405020304" pitchFamily="18" charset="0"/>
              </a:rPr>
              <a:t>0</a:t>
            </a:r>
            <a:r>
              <a:rPr lang="zh-CN" altLang="en-US" sz="1600" dirty="0">
                <a:solidFill>
                  <a:schemeClr val="tx1"/>
                </a:solidFill>
                <a:latin typeface="Times New Roman" panose="02020603050405020304" pitchFamily="18" charset="0"/>
              </a:rPr>
              <a:t>所反应的收入或产出由</a:t>
            </a:r>
            <a:r>
              <a:rPr lang="en-US" altLang="zh-CN" sz="1600" dirty="0">
                <a:solidFill>
                  <a:schemeClr val="tx1"/>
                </a:solidFill>
                <a:latin typeface="Times New Roman" panose="02020603050405020304" pitchFamily="18" charset="0"/>
              </a:rPr>
              <a:t>Y</a:t>
            </a:r>
            <a:r>
              <a:rPr lang="en-US" altLang="zh-CN" sz="1600" baseline="-25000" dirty="0">
                <a:solidFill>
                  <a:schemeClr val="tx1"/>
                </a:solidFill>
                <a:latin typeface="Times New Roman" panose="02020603050405020304" pitchFamily="18" charset="0"/>
              </a:rPr>
              <a:t>0</a:t>
            </a:r>
            <a:r>
              <a:rPr lang="zh-CN" altLang="en-US" sz="1600" dirty="0">
                <a:solidFill>
                  <a:schemeClr val="tx1"/>
                </a:solidFill>
                <a:latin typeface="Times New Roman" panose="02020603050405020304" pitchFamily="18" charset="0"/>
              </a:rPr>
              <a:t>增加至</a:t>
            </a:r>
            <a:r>
              <a:rPr lang="en-US" altLang="zh-CN" sz="1600" dirty="0">
                <a:solidFill>
                  <a:schemeClr val="tx1"/>
                </a:solidFill>
                <a:latin typeface="Times New Roman" panose="02020603050405020304" pitchFamily="18" charset="0"/>
              </a:rPr>
              <a:t>Y</a:t>
            </a:r>
            <a:r>
              <a:rPr lang="en-US" altLang="zh-CN" sz="1600" baseline="-25000" dirty="0">
                <a:solidFill>
                  <a:schemeClr val="tx1"/>
                </a:solidFill>
                <a:latin typeface="Times New Roman" panose="02020603050405020304" pitchFamily="18" charset="0"/>
              </a:rPr>
              <a:t>2</a:t>
            </a:r>
            <a:r>
              <a:rPr lang="zh-CN" altLang="en-US" sz="1600" dirty="0">
                <a:solidFill>
                  <a:schemeClr val="tx1"/>
                </a:solidFill>
                <a:latin typeface="Times New Roman" panose="02020603050405020304" pitchFamily="18" charset="0"/>
              </a:rPr>
              <a:t>，而由斜率较小的</a:t>
            </a:r>
            <a:r>
              <a:rPr lang="en-US" altLang="zh-CN" sz="1600" dirty="0">
                <a:solidFill>
                  <a:schemeClr val="tx1"/>
                </a:solidFill>
                <a:latin typeface="Times New Roman" panose="02020603050405020304" pitchFamily="18" charset="0"/>
              </a:rPr>
              <a:t>AS</a:t>
            </a:r>
            <a:r>
              <a:rPr lang="en-US" altLang="zh-CN" sz="1600" baseline="-25000" dirty="0">
                <a:solidFill>
                  <a:schemeClr val="tx1"/>
                </a:solidFill>
                <a:latin typeface="Times New Roman" panose="02020603050405020304" pitchFamily="18" charset="0"/>
              </a:rPr>
              <a:t>1</a:t>
            </a:r>
            <a:r>
              <a:rPr lang="zh-CN" altLang="en-US" sz="1600" dirty="0">
                <a:solidFill>
                  <a:schemeClr val="tx1"/>
                </a:solidFill>
                <a:latin typeface="Times New Roman" panose="02020603050405020304" pitchFamily="18" charset="0"/>
              </a:rPr>
              <a:t>所反应的收入或产出则由</a:t>
            </a:r>
            <a:r>
              <a:rPr lang="en-US" altLang="zh-CN" sz="1600" dirty="0">
                <a:solidFill>
                  <a:schemeClr val="tx1"/>
                </a:solidFill>
                <a:latin typeface="Times New Roman" panose="02020603050405020304" pitchFamily="18" charset="0"/>
              </a:rPr>
              <a:t>Y</a:t>
            </a:r>
            <a:r>
              <a:rPr lang="en-US" altLang="zh-CN" sz="1600" baseline="-25000" dirty="0">
                <a:solidFill>
                  <a:schemeClr val="tx1"/>
                </a:solidFill>
                <a:latin typeface="Times New Roman" panose="02020603050405020304" pitchFamily="18" charset="0"/>
              </a:rPr>
              <a:t>0</a:t>
            </a:r>
            <a:r>
              <a:rPr lang="zh-CN" altLang="en-US" sz="1600" dirty="0">
                <a:solidFill>
                  <a:schemeClr val="tx1"/>
                </a:solidFill>
                <a:latin typeface="Times New Roman" panose="02020603050405020304" pitchFamily="18" charset="0"/>
              </a:rPr>
              <a:t>增加至</a:t>
            </a:r>
            <a:r>
              <a:rPr lang="en-US" altLang="zh-CN" sz="1600" dirty="0">
                <a:solidFill>
                  <a:schemeClr val="tx1"/>
                </a:solidFill>
                <a:latin typeface="Times New Roman" panose="02020603050405020304" pitchFamily="18" charset="0"/>
              </a:rPr>
              <a:t>Y</a:t>
            </a:r>
            <a:r>
              <a:rPr lang="en-US" altLang="zh-CN" sz="1600" baseline="-25000" dirty="0">
                <a:solidFill>
                  <a:schemeClr val="tx1"/>
                </a:solidFill>
                <a:latin typeface="Times New Roman" panose="02020603050405020304" pitchFamily="18" charset="0"/>
              </a:rPr>
              <a:t>3</a:t>
            </a:r>
            <a:r>
              <a:rPr lang="zh-CN" altLang="en-US" sz="1600" dirty="0">
                <a:solidFill>
                  <a:schemeClr val="tx1"/>
                </a:solidFill>
                <a:latin typeface="Times New Roman" panose="02020603050405020304" pitchFamily="18" charset="0"/>
              </a:rPr>
              <a:t>，增加幅度较大。反之，由斜率较大的</a:t>
            </a:r>
            <a:r>
              <a:rPr lang="en-US" altLang="zh-CN" sz="1600" dirty="0">
                <a:solidFill>
                  <a:schemeClr val="tx1"/>
                </a:solidFill>
                <a:latin typeface="Times New Roman" panose="02020603050405020304" pitchFamily="18" charset="0"/>
              </a:rPr>
              <a:t>AS</a:t>
            </a:r>
            <a:r>
              <a:rPr lang="en-US" altLang="zh-CN" sz="1600" baseline="-25000" dirty="0">
                <a:solidFill>
                  <a:schemeClr val="tx1"/>
                </a:solidFill>
                <a:latin typeface="Times New Roman" panose="02020603050405020304" pitchFamily="18" charset="0"/>
              </a:rPr>
              <a:t>2</a:t>
            </a:r>
            <a:r>
              <a:rPr lang="zh-CN" altLang="en-US" sz="1600" dirty="0">
                <a:solidFill>
                  <a:schemeClr val="tx1"/>
                </a:solidFill>
                <a:latin typeface="Times New Roman" panose="02020603050405020304" pitchFamily="18" charset="0"/>
              </a:rPr>
              <a:t>所反应的收入或产出则只由</a:t>
            </a:r>
            <a:r>
              <a:rPr lang="en-US" altLang="zh-CN" sz="1600" dirty="0">
                <a:solidFill>
                  <a:schemeClr val="tx1"/>
                </a:solidFill>
                <a:latin typeface="Times New Roman" panose="02020603050405020304" pitchFamily="18" charset="0"/>
              </a:rPr>
              <a:t>Y</a:t>
            </a:r>
            <a:r>
              <a:rPr lang="en-US" altLang="zh-CN" sz="1600" baseline="-25000" dirty="0">
                <a:solidFill>
                  <a:schemeClr val="tx1"/>
                </a:solidFill>
                <a:latin typeface="Times New Roman" panose="02020603050405020304" pitchFamily="18" charset="0"/>
              </a:rPr>
              <a:t>0</a:t>
            </a:r>
            <a:r>
              <a:rPr lang="zh-CN" altLang="en-US" sz="1600" dirty="0">
                <a:solidFill>
                  <a:schemeClr val="tx1"/>
                </a:solidFill>
                <a:latin typeface="Times New Roman" panose="02020603050405020304" pitchFamily="18" charset="0"/>
              </a:rPr>
              <a:t>增加至</a:t>
            </a:r>
            <a:r>
              <a:rPr lang="en-US" altLang="zh-CN" sz="1600" dirty="0">
                <a:solidFill>
                  <a:schemeClr val="tx1"/>
                </a:solidFill>
                <a:latin typeface="Times New Roman" panose="02020603050405020304" pitchFamily="18" charset="0"/>
              </a:rPr>
              <a:t>Y</a:t>
            </a:r>
            <a:r>
              <a:rPr lang="en-US" altLang="zh-CN" sz="1600" baseline="-25000" dirty="0">
                <a:solidFill>
                  <a:schemeClr val="tx1"/>
                </a:solidFill>
                <a:latin typeface="Times New Roman" panose="02020603050405020304" pitchFamily="18" charset="0"/>
              </a:rPr>
              <a:t>1</a:t>
            </a:r>
            <a:r>
              <a:rPr lang="zh-CN" altLang="en-US" sz="1600" dirty="0">
                <a:solidFill>
                  <a:schemeClr val="tx1"/>
                </a:solidFill>
                <a:latin typeface="Times New Roman" panose="02020603050405020304" pitchFamily="18" charset="0"/>
              </a:rPr>
              <a:t>，增加幅度较小。</a:t>
            </a:r>
            <a:endParaRPr lang="zh-CN" altLang="en-US" sz="1600" dirty="0">
              <a:solidFill>
                <a:schemeClr val="tx1"/>
              </a:solidFill>
              <a:latin typeface="Times New Roman" panose="02020603050405020304" pitchFamily="18" charset="0"/>
            </a:endParaRPr>
          </a:p>
        </p:txBody>
      </p:sp>
      <p:sp>
        <p:nvSpPr>
          <p:cNvPr id="41988" name="Line 4"/>
          <p:cNvSpPr/>
          <p:nvPr/>
        </p:nvSpPr>
        <p:spPr>
          <a:xfrm>
            <a:off x="2916238" y="3430588"/>
            <a:ext cx="0" cy="2449512"/>
          </a:xfrm>
          <a:prstGeom prst="line">
            <a:avLst/>
          </a:prstGeom>
          <a:ln w="12700" cap="flat" cmpd="sng">
            <a:solidFill>
              <a:schemeClr val="tx1"/>
            </a:solidFill>
            <a:prstDash val="solid"/>
            <a:headEnd type="triangle" w="sm" len="lg"/>
            <a:tailEnd type="none" w="med" len="med"/>
          </a:ln>
        </p:spPr>
      </p:sp>
      <p:sp>
        <p:nvSpPr>
          <p:cNvPr id="41989" name="Line 5"/>
          <p:cNvSpPr/>
          <p:nvPr/>
        </p:nvSpPr>
        <p:spPr>
          <a:xfrm>
            <a:off x="2916238" y="5830888"/>
            <a:ext cx="4176712" cy="0"/>
          </a:xfrm>
          <a:prstGeom prst="line">
            <a:avLst/>
          </a:prstGeom>
          <a:ln w="12700" cap="flat" cmpd="sng">
            <a:solidFill>
              <a:schemeClr val="tx1"/>
            </a:solidFill>
            <a:prstDash val="solid"/>
            <a:headEnd type="none" w="med" len="med"/>
            <a:tailEnd type="triangle" w="sm" len="lg"/>
          </a:ln>
        </p:spPr>
      </p:sp>
      <p:sp>
        <p:nvSpPr>
          <p:cNvPr id="41990" name="Line 6"/>
          <p:cNvSpPr/>
          <p:nvPr/>
        </p:nvSpPr>
        <p:spPr>
          <a:xfrm flipH="1">
            <a:off x="4716463" y="3813175"/>
            <a:ext cx="576262" cy="1441450"/>
          </a:xfrm>
          <a:prstGeom prst="line">
            <a:avLst/>
          </a:prstGeom>
          <a:ln w="19050" cap="flat" cmpd="sng">
            <a:solidFill>
              <a:srgbClr val="0000FF"/>
            </a:solidFill>
            <a:prstDash val="solid"/>
            <a:headEnd type="none" w="med" len="med"/>
            <a:tailEnd type="none" w="med" len="med"/>
          </a:ln>
        </p:spPr>
      </p:sp>
      <p:sp>
        <p:nvSpPr>
          <p:cNvPr id="41991" name="Line 7"/>
          <p:cNvSpPr/>
          <p:nvPr/>
        </p:nvSpPr>
        <p:spPr>
          <a:xfrm flipH="1">
            <a:off x="4500563" y="3813175"/>
            <a:ext cx="1223962" cy="1441450"/>
          </a:xfrm>
          <a:prstGeom prst="line">
            <a:avLst/>
          </a:prstGeom>
          <a:ln w="19050" cap="flat" cmpd="sng">
            <a:solidFill>
              <a:srgbClr val="0000FF"/>
            </a:solidFill>
            <a:prstDash val="solid"/>
            <a:headEnd type="none" w="med" len="med"/>
            <a:tailEnd type="none" w="med" len="med"/>
          </a:ln>
        </p:spPr>
      </p:sp>
      <p:sp>
        <p:nvSpPr>
          <p:cNvPr id="41992" name="Line 8"/>
          <p:cNvSpPr/>
          <p:nvPr/>
        </p:nvSpPr>
        <p:spPr>
          <a:xfrm flipV="1">
            <a:off x="4140200" y="3813175"/>
            <a:ext cx="2160588" cy="1441450"/>
          </a:xfrm>
          <a:prstGeom prst="line">
            <a:avLst/>
          </a:prstGeom>
          <a:ln w="19050" cap="flat" cmpd="sng">
            <a:solidFill>
              <a:srgbClr val="0000FF"/>
            </a:solidFill>
            <a:prstDash val="solid"/>
            <a:headEnd type="none" w="med" len="med"/>
            <a:tailEnd type="none" w="med" len="med"/>
          </a:ln>
        </p:spPr>
      </p:sp>
      <p:sp>
        <p:nvSpPr>
          <p:cNvPr id="41993" name="Line 9"/>
          <p:cNvSpPr/>
          <p:nvPr/>
        </p:nvSpPr>
        <p:spPr>
          <a:xfrm>
            <a:off x="2916238" y="4773613"/>
            <a:ext cx="2016125" cy="0"/>
          </a:xfrm>
          <a:prstGeom prst="line">
            <a:avLst/>
          </a:prstGeom>
          <a:ln w="9525" cap="flat" cmpd="sng">
            <a:solidFill>
              <a:srgbClr val="0000FF"/>
            </a:solidFill>
            <a:prstDash val="dash"/>
            <a:headEnd type="none" w="med" len="med"/>
            <a:tailEnd type="none" w="med" len="med"/>
          </a:ln>
        </p:spPr>
      </p:sp>
      <p:sp>
        <p:nvSpPr>
          <p:cNvPr id="41994" name="Line 10"/>
          <p:cNvSpPr/>
          <p:nvPr/>
        </p:nvSpPr>
        <p:spPr>
          <a:xfrm>
            <a:off x="5435600" y="4198938"/>
            <a:ext cx="0" cy="1582737"/>
          </a:xfrm>
          <a:prstGeom prst="line">
            <a:avLst/>
          </a:prstGeom>
          <a:ln w="9525" cap="flat" cmpd="sng">
            <a:solidFill>
              <a:srgbClr val="0000FF"/>
            </a:solidFill>
            <a:prstDash val="dash"/>
            <a:headEnd type="none" w="med" len="med"/>
            <a:tailEnd type="none" w="med" len="med"/>
          </a:ln>
        </p:spPr>
      </p:sp>
      <p:sp>
        <p:nvSpPr>
          <p:cNvPr id="41995" name="Line 11"/>
          <p:cNvSpPr/>
          <p:nvPr/>
        </p:nvSpPr>
        <p:spPr>
          <a:xfrm>
            <a:off x="4932363" y="4773613"/>
            <a:ext cx="0" cy="1081087"/>
          </a:xfrm>
          <a:prstGeom prst="line">
            <a:avLst/>
          </a:prstGeom>
          <a:ln w="9525" cap="flat" cmpd="sng">
            <a:solidFill>
              <a:srgbClr val="0000FF"/>
            </a:solidFill>
            <a:prstDash val="dash"/>
            <a:headEnd type="none" w="med" len="med"/>
            <a:tailEnd type="none" w="med" len="med"/>
          </a:ln>
        </p:spPr>
      </p:sp>
      <p:sp>
        <p:nvSpPr>
          <p:cNvPr id="41996" name="Line 12"/>
          <p:cNvSpPr/>
          <p:nvPr/>
        </p:nvSpPr>
        <p:spPr>
          <a:xfrm>
            <a:off x="5724525" y="4198938"/>
            <a:ext cx="0" cy="1582737"/>
          </a:xfrm>
          <a:prstGeom prst="line">
            <a:avLst/>
          </a:prstGeom>
          <a:ln w="9525" cap="flat" cmpd="sng">
            <a:solidFill>
              <a:srgbClr val="0000FF"/>
            </a:solidFill>
            <a:prstDash val="dash"/>
            <a:headEnd type="none" w="med" len="med"/>
            <a:tailEnd type="none" w="med" len="med"/>
          </a:ln>
        </p:spPr>
      </p:sp>
      <p:sp>
        <p:nvSpPr>
          <p:cNvPr id="41997" name="Text Box 13"/>
          <p:cNvSpPr txBox="1"/>
          <p:nvPr/>
        </p:nvSpPr>
        <p:spPr>
          <a:xfrm>
            <a:off x="4932363" y="3430588"/>
            <a:ext cx="2303462" cy="276225"/>
          </a:xfrm>
          <a:prstGeom prst="rect">
            <a:avLst/>
          </a:prstGeom>
          <a:noFill/>
          <a:ln w="9525">
            <a:noFill/>
          </a:ln>
        </p:spPr>
        <p:txBody>
          <a:bodyPr>
            <a:spAutoFit/>
          </a:bodyPr>
          <a:p>
            <a:pPr>
              <a:spcBef>
                <a:spcPct val="50000"/>
              </a:spcBef>
            </a:pPr>
            <a:r>
              <a:rPr lang="en-US" altLang="zh-CN" sz="1200" b="1" dirty="0">
                <a:latin typeface="Arial" panose="020B0604020202020204" pitchFamily="34" charset="0"/>
              </a:rPr>
              <a:t>AS</a:t>
            </a:r>
            <a:r>
              <a:rPr lang="en-US" altLang="zh-CN" sz="1200" b="1" baseline="-25000" dirty="0">
                <a:latin typeface="Arial" panose="020B0604020202020204" pitchFamily="34" charset="0"/>
              </a:rPr>
              <a:t>2            </a:t>
            </a:r>
            <a:r>
              <a:rPr lang="en-US" altLang="zh-CN" sz="1200" b="1" dirty="0">
                <a:latin typeface="Arial" panose="020B0604020202020204" pitchFamily="34" charset="0"/>
              </a:rPr>
              <a:t>AS</a:t>
            </a:r>
            <a:r>
              <a:rPr lang="en-US" altLang="zh-CN" sz="1200" b="1" baseline="-25000" dirty="0">
                <a:latin typeface="Arial" panose="020B0604020202020204" pitchFamily="34" charset="0"/>
              </a:rPr>
              <a:t>0</a:t>
            </a:r>
            <a:r>
              <a:rPr lang="en-US" altLang="zh-CN" sz="1200" b="1" dirty="0">
                <a:latin typeface="Arial" panose="020B0604020202020204" pitchFamily="34" charset="0"/>
              </a:rPr>
              <a:t>        AS</a:t>
            </a:r>
            <a:r>
              <a:rPr lang="en-US" altLang="zh-CN" sz="1200" b="1" baseline="-25000" dirty="0">
                <a:latin typeface="Arial" panose="020B0604020202020204" pitchFamily="34" charset="0"/>
              </a:rPr>
              <a:t>1</a:t>
            </a:r>
            <a:endParaRPr lang="en-US" altLang="zh-CN" sz="1200" b="1" dirty="0">
              <a:latin typeface="Arial" panose="020B0604020202020204" pitchFamily="34" charset="0"/>
            </a:endParaRPr>
          </a:p>
        </p:txBody>
      </p:sp>
      <p:sp>
        <p:nvSpPr>
          <p:cNvPr id="41998" name="Text Box 14"/>
          <p:cNvSpPr txBox="1"/>
          <p:nvPr/>
        </p:nvSpPr>
        <p:spPr>
          <a:xfrm>
            <a:off x="2484438" y="3333750"/>
            <a:ext cx="452437" cy="2124075"/>
          </a:xfrm>
          <a:prstGeom prst="rect">
            <a:avLst/>
          </a:prstGeom>
          <a:noFill/>
          <a:ln w="9525">
            <a:noFill/>
          </a:ln>
        </p:spPr>
        <p:txBody>
          <a:bodyPr>
            <a:spAutoFit/>
          </a:bodyPr>
          <a:p>
            <a:r>
              <a:rPr lang="en-US" altLang="zh-CN" sz="1400" b="1" i="1" dirty="0">
                <a:latin typeface="Arial" panose="020B0604020202020204" pitchFamily="34" charset="0"/>
              </a:rPr>
              <a:t>  P</a:t>
            </a:r>
            <a:endParaRPr lang="en-US" altLang="zh-CN" sz="1400" b="1" i="1" dirty="0">
              <a:latin typeface="Arial" panose="020B0604020202020204" pitchFamily="34" charset="0"/>
            </a:endParaRPr>
          </a:p>
          <a:p>
            <a:endParaRPr lang="en-US" altLang="zh-CN" sz="1400" b="1" i="1" dirty="0">
              <a:latin typeface="Arial" panose="020B0604020202020204" pitchFamily="34" charset="0"/>
            </a:endParaRPr>
          </a:p>
          <a:p>
            <a:r>
              <a:rPr lang="en-US" altLang="zh-CN" sz="1400" b="1" i="1" dirty="0">
                <a:latin typeface="Arial" panose="020B0604020202020204" pitchFamily="34" charset="0"/>
              </a:rPr>
              <a:t>  </a:t>
            </a:r>
            <a:r>
              <a:rPr lang="en-US" altLang="zh-CN" sz="1200" b="1" i="1" dirty="0">
                <a:latin typeface="Arial" panose="020B0604020202020204" pitchFamily="34" charset="0"/>
              </a:rPr>
              <a:t>p</a:t>
            </a:r>
            <a:r>
              <a:rPr lang="en-US" altLang="zh-CN" sz="1200" b="1" i="1" baseline="-25000" dirty="0">
                <a:latin typeface="Arial" panose="020B0604020202020204" pitchFamily="34" charset="0"/>
              </a:rPr>
              <a:t>1</a:t>
            </a:r>
            <a:endParaRPr lang="en-US" altLang="zh-CN" sz="1200" b="1" i="1" dirty="0">
              <a:latin typeface="Arial" panose="020B0604020202020204" pitchFamily="34" charset="0"/>
            </a:endParaRPr>
          </a:p>
          <a:p>
            <a:endParaRPr lang="en-US" altLang="zh-CN" sz="1400" b="1" i="1" dirty="0">
              <a:latin typeface="Arial" panose="020B0604020202020204" pitchFamily="34" charset="0"/>
            </a:endParaRPr>
          </a:p>
          <a:p>
            <a:r>
              <a:rPr lang="en-US" altLang="zh-CN" sz="1400" b="1" i="1" dirty="0">
                <a:latin typeface="Arial" panose="020B0604020202020204" pitchFamily="34" charset="0"/>
              </a:rPr>
              <a:t>  </a:t>
            </a:r>
            <a:r>
              <a:rPr lang="en-US" altLang="zh-CN" sz="1200" b="1" i="1" dirty="0">
                <a:latin typeface="Arial" panose="020B0604020202020204" pitchFamily="34" charset="0"/>
              </a:rPr>
              <a:t>P</a:t>
            </a:r>
            <a:r>
              <a:rPr lang="en-US" altLang="zh-CN" sz="1200" b="1" i="1" baseline="-25000" dirty="0">
                <a:latin typeface="Arial" panose="020B0604020202020204" pitchFamily="34" charset="0"/>
              </a:rPr>
              <a:t>0</a:t>
            </a:r>
            <a:endParaRPr lang="en-US" altLang="zh-CN" sz="1200" b="1" i="1" baseline="-25000" dirty="0">
              <a:latin typeface="Arial" panose="020B0604020202020204" pitchFamily="34" charset="0"/>
            </a:endParaRPr>
          </a:p>
          <a:p>
            <a:endParaRPr lang="en-US" altLang="zh-CN" sz="1200" b="1" i="1" baseline="-25000" dirty="0">
              <a:latin typeface="Arial" panose="020B0604020202020204" pitchFamily="34" charset="0"/>
            </a:endParaRPr>
          </a:p>
          <a:p>
            <a:endParaRPr lang="en-US" altLang="zh-CN" sz="1200" b="1" i="1" baseline="-25000" dirty="0">
              <a:latin typeface="Arial" panose="020B0604020202020204" pitchFamily="34" charset="0"/>
            </a:endParaRPr>
          </a:p>
          <a:p>
            <a:endParaRPr lang="en-US" altLang="zh-CN" sz="1200" b="1" i="1" baseline="-25000" dirty="0">
              <a:latin typeface="Arial" panose="020B0604020202020204" pitchFamily="34" charset="0"/>
            </a:endParaRPr>
          </a:p>
          <a:p>
            <a:endParaRPr lang="en-US" altLang="zh-CN" sz="1200" b="1" i="1" baseline="-25000" dirty="0">
              <a:latin typeface="Arial" panose="020B0604020202020204" pitchFamily="34" charset="0"/>
            </a:endParaRPr>
          </a:p>
          <a:p>
            <a:endParaRPr lang="en-US" altLang="zh-CN" sz="1200" b="1" i="1" baseline="-25000" dirty="0">
              <a:latin typeface="Arial" panose="020B0604020202020204" pitchFamily="34" charset="0"/>
            </a:endParaRPr>
          </a:p>
          <a:p>
            <a:endParaRPr lang="en-US" altLang="zh-CN" sz="1200" b="1" i="1" baseline="-25000" dirty="0">
              <a:latin typeface="Arial" panose="020B0604020202020204" pitchFamily="34" charset="0"/>
            </a:endParaRPr>
          </a:p>
          <a:p>
            <a:r>
              <a:rPr lang="en-US" altLang="zh-CN" sz="1200" b="1" i="1" baseline="-25000" dirty="0">
                <a:latin typeface="Arial" panose="020B0604020202020204" pitchFamily="34" charset="0"/>
              </a:rPr>
              <a:t>    </a:t>
            </a:r>
            <a:r>
              <a:rPr lang="en-US" altLang="zh-CN" sz="1400" b="1" i="1" dirty="0">
                <a:latin typeface="Arial" panose="020B0604020202020204" pitchFamily="34" charset="0"/>
              </a:rPr>
              <a:t>0</a:t>
            </a:r>
            <a:endParaRPr lang="en-US" altLang="zh-CN" sz="1400" b="1" i="1" dirty="0">
              <a:latin typeface="Arial" panose="020B0604020202020204" pitchFamily="34" charset="0"/>
            </a:endParaRPr>
          </a:p>
        </p:txBody>
      </p:sp>
      <p:sp>
        <p:nvSpPr>
          <p:cNvPr id="41999" name="Text Box 15"/>
          <p:cNvSpPr txBox="1"/>
          <p:nvPr/>
        </p:nvSpPr>
        <p:spPr>
          <a:xfrm>
            <a:off x="2916238" y="5926138"/>
            <a:ext cx="3671887" cy="276225"/>
          </a:xfrm>
          <a:prstGeom prst="rect">
            <a:avLst/>
          </a:prstGeom>
          <a:noFill/>
          <a:ln w="9525">
            <a:noFill/>
          </a:ln>
        </p:spPr>
        <p:txBody>
          <a:bodyPr>
            <a:spAutoFit/>
          </a:bodyPr>
          <a:p>
            <a:pPr>
              <a:spcBef>
                <a:spcPct val="50000"/>
              </a:spcBef>
            </a:pPr>
            <a:r>
              <a:rPr lang="zh-CN" altLang="en-US" sz="1200" dirty="0">
                <a:latin typeface="Arial" panose="020B0604020202020204" pitchFamily="34" charset="0"/>
              </a:rPr>
              <a:t>                            </a:t>
            </a:r>
            <a:r>
              <a:rPr lang="en-US" altLang="zh-CN" sz="1200" b="1" i="1" baseline="-25000" dirty="0">
                <a:latin typeface="Arial" panose="020B0604020202020204" pitchFamily="34" charset="0"/>
              </a:rPr>
              <a:t>                    </a:t>
            </a:r>
            <a:r>
              <a:rPr lang="en-US" altLang="zh-CN" sz="1200" b="1" i="1" dirty="0">
                <a:latin typeface="Arial" panose="020B0604020202020204" pitchFamily="34" charset="0"/>
              </a:rPr>
              <a:t>Y</a:t>
            </a:r>
            <a:r>
              <a:rPr lang="en-US" altLang="zh-CN" sz="1200" b="1" i="1" baseline="-25000" dirty="0">
                <a:latin typeface="Arial" panose="020B0604020202020204" pitchFamily="34" charset="0"/>
              </a:rPr>
              <a:t>0    </a:t>
            </a:r>
            <a:r>
              <a:rPr lang="en-US" altLang="zh-CN" sz="1200" b="1" i="1" dirty="0">
                <a:latin typeface="Arial" panose="020B0604020202020204" pitchFamily="34" charset="0"/>
              </a:rPr>
              <a:t>Y</a:t>
            </a:r>
            <a:r>
              <a:rPr lang="en-US" altLang="zh-CN" sz="1200" b="1" i="1" baseline="-25000" dirty="0">
                <a:latin typeface="Arial" panose="020B0604020202020204" pitchFamily="34" charset="0"/>
              </a:rPr>
              <a:t>1    </a:t>
            </a:r>
            <a:r>
              <a:rPr lang="en-US" altLang="zh-CN" sz="1200" b="1" i="1" dirty="0">
                <a:latin typeface="Arial" panose="020B0604020202020204" pitchFamily="34" charset="0"/>
              </a:rPr>
              <a:t>Y</a:t>
            </a:r>
            <a:r>
              <a:rPr lang="en-US" altLang="zh-CN" sz="1200" b="1" i="1" baseline="-25000" dirty="0">
                <a:latin typeface="Arial" panose="020B0604020202020204" pitchFamily="34" charset="0"/>
              </a:rPr>
              <a:t>2     </a:t>
            </a:r>
            <a:r>
              <a:rPr lang="en-US" altLang="zh-CN" sz="1200" b="1" i="1" dirty="0">
                <a:latin typeface="Arial" panose="020B0604020202020204" pitchFamily="34" charset="0"/>
              </a:rPr>
              <a:t>Y</a:t>
            </a:r>
            <a:r>
              <a:rPr lang="en-US" altLang="zh-CN" sz="1200" b="1" i="1" baseline="-25000" dirty="0">
                <a:latin typeface="Arial" panose="020B0604020202020204" pitchFamily="34" charset="0"/>
              </a:rPr>
              <a:t>3</a:t>
            </a:r>
            <a:r>
              <a:rPr lang="en-US" altLang="zh-CN" sz="1200" b="1" i="1" dirty="0">
                <a:latin typeface="Arial" panose="020B0604020202020204" pitchFamily="34" charset="0"/>
              </a:rPr>
              <a:t>                                  </a:t>
            </a:r>
            <a:endParaRPr lang="en-US" altLang="zh-CN" sz="1200" dirty="0">
              <a:latin typeface="Arial" panose="020B0604020202020204" pitchFamily="34" charset="0"/>
            </a:endParaRPr>
          </a:p>
        </p:txBody>
      </p:sp>
      <p:sp>
        <p:nvSpPr>
          <p:cNvPr id="42000" name="Text Box 16"/>
          <p:cNvSpPr txBox="1"/>
          <p:nvPr/>
        </p:nvSpPr>
        <p:spPr>
          <a:xfrm>
            <a:off x="7072313" y="5735638"/>
            <a:ext cx="379412" cy="307975"/>
          </a:xfrm>
          <a:prstGeom prst="rect">
            <a:avLst/>
          </a:prstGeom>
          <a:noFill/>
          <a:ln w="9525">
            <a:noFill/>
          </a:ln>
        </p:spPr>
        <p:txBody>
          <a:bodyPr>
            <a:spAutoFit/>
          </a:bodyPr>
          <a:p>
            <a:r>
              <a:rPr lang="en-US" altLang="zh-CN" sz="1400" b="1" i="1" dirty="0">
                <a:latin typeface="Arial" panose="020B0604020202020204" pitchFamily="34" charset="0"/>
              </a:rPr>
              <a:t>Y</a:t>
            </a:r>
            <a:endParaRPr lang="en-US" altLang="zh-CN" sz="1400" b="1" i="1" dirty="0">
              <a:latin typeface="Arial" panose="020B0604020202020204" pitchFamily="34" charset="0"/>
            </a:endParaRPr>
          </a:p>
        </p:txBody>
      </p:sp>
      <p:sp>
        <p:nvSpPr>
          <p:cNvPr id="42001" name="Line 17"/>
          <p:cNvSpPr/>
          <p:nvPr/>
        </p:nvSpPr>
        <p:spPr>
          <a:xfrm>
            <a:off x="2916238" y="4198938"/>
            <a:ext cx="2808287" cy="0"/>
          </a:xfrm>
          <a:prstGeom prst="line">
            <a:avLst/>
          </a:prstGeom>
          <a:ln w="9525" cap="flat" cmpd="sng">
            <a:solidFill>
              <a:srgbClr val="0000FF"/>
            </a:solidFill>
            <a:prstDash val="dash"/>
            <a:headEnd type="none" w="med" len="med"/>
            <a:tailEnd type="none" w="med" len="med"/>
          </a:ln>
        </p:spPr>
      </p:sp>
      <p:sp>
        <p:nvSpPr>
          <p:cNvPr id="42002" name="Line 18"/>
          <p:cNvSpPr/>
          <p:nvPr/>
        </p:nvSpPr>
        <p:spPr>
          <a:xfrm>
            <a:off x="5148263" y="4198938"/>
            <a:ext cx="0" cy="1582737"/>
          </a:xfrm>
          <a:prstGeom prst="line">
            <a:avLst/>
          </a:prstGeom>
          <a:ln w="9525" cap="flat" cmpd="sng">
            <a:solidFill>
              <a:srgbClr val="0000FF"/>
            </a:solidFill>
            <a:prstDash val="dash"/>
            <a:headEnd type="none" w="med" len="med"/>
            <a:tailEnd type="none" w="med" len="med"/>
          </a:ln>
        </p:spPr>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内容占位符 2"/>
          <p:cNvSpPr>
            <a:spLocks noGrp="1"/>
          </p:cNvSpPr>
          <p:nvPr>
            <p:ph idx="1"/>
          </p:nvPr>
        </p:nvSpPr>
        <p:spPr>
          <a:xfrm>
            <a:off x="0" y="836613"/>
            <a:ext cx="8820150" cy="5186362"/>
          </a:xfrm>
        </p:spPr>
        <p:txBody>
          <a:bodyPr vert="horz" wrap="square" lIns="91440" tIns="45720" rIns="91440" bIns="45720" anchor="t" anchorCtr="0"/>
          <a:p>
            <a:pPr>
              <a:buNone/>
            </a:pPr>
            <a:r>
              <a:rPr lang="zh-CN" altLang="en-US" sz="2800" dirty="0"/>
              <a:t>   四、特殊的</a:t>
            </a:r>
            <a:r>
              <a:rPr lang="en-US" altLang="zh-CN" sz="2800" dirty="0"/>
              <a:t>AS</a:t>
            </a:r>
            <a:r>
              <a:rPr lang="zh-CN" altLang="en-US" sz="2800" dirty="0"/>
              <a:t>曲线及其变动：凯恩斯的和古典的</a:t>
            </a:r>
            <a:endParaRPr lang="en-US" altLang="zh-CN" sz="2800" dirty="0"/>
          </a:p>
          <a:p>
            <a:pPr>
              <a:lnSpc>
                <a:spcPct val="150000"/>
              </a:lnSpc>
              <a:buNone/>
            </a:pPr>
            <a:r>
              <a:rPr lang="zh-CN" altLang="en-US" sz="2400" b="0" dirty="0">
                <a:solidFill>
                  <a:schemeClr val="tx1"/>
                </a:solidFill>
              </a:rPr>
              <a:t>    凯恩斯的水平</a:t>
            </a:r>
            <a:r>
              <a:rPr lang="en-US" altLang="zh-CN" sz="2400" b="0" dirty="0">
                <a:solidFill>
                  <a:schemeClr val="tx1"/>
                </a:solidFill>
              </a:rPr>
              <a:t>AS</a:t>
            </a:r>
            <a:r>
              <a:rPr lang="zh-CN" altLang="en-US" sz="2400" b="0" dirty="0">
                <a:solidFill>
                  <a:schemeClr val="tx1"/>
                </a:solidFill>
              </a:rPr>
              <a:t>曲线：</a:t>
            </a:r>
            <a:endParaRPr lang="en-US" altLang="zh-CN" sz="2400" b="0" dirty="0">
              <a:solidFill>
                <a:schemeClr val="tx1"/>
              </a:solidFill>
            </a:endParaRPr>
          </a:p>
          <a:p>
            <a:pPr>
              <a:lnSpc>
                <a:spcPct val="150000"/>
              </a:lnSpc>
              <a:buNone/>
            </a:pPr>
            <a:r>
              <a:rPr lang="zh-CN" altLang="en-US" sz="2400" b="0" dirty="0">
                <a:solidFill>
                  <a:schemeClr val="tx1"/>
                </a:solidFill>
              </a:rPr>
              <a:t>    </a:t>
            </a:r>
            <a:r>
              <a:rPr lang="zh-CN" altLang="en-US" sz="2400" b="0" dirty="0">
                <a:solidFill>
                  <a:schemeClr val="tx1"/>
                </a:solidFill>
                <a:highlight>
                  <a:srgbClr val="FFFF00"/>
                </a:highlight>
              </a:rPr>
              <a:t>只有总需求有极大增长才会发生变化，一般在短期内不会变化</a:t>
            </a:r>
            <a:endParaRPr lang="en-US" altLang="zh-CN" sz="2400" b="0" dirty="0">
              <a:solidFill>
                <a:schemeClr val="tx1"/>
              </a:solidFill>
              <a:highlight>
                <a:srgbClr val="FFFF00"/>
              </a:highlight>
            </a:endParaRPr>
          </a:p>
          <a:p>
            <a:pPr>
              <a:lnSpc>
                <a:spcPct val="150000"/>
              </a:lnSpc>
            </a:pPr>
            <a:endParaRPr lang="en-US" altLang="zh-CN" sz="2400" b="0" dirty="0">
              <a:solidFill>
                <a:schemeClr val="tx1"/>
              </a:solidFill>
              <a:highlight>
                <a:srgbClr val="FFFF00"/>
              </a:highlight>
            </a:endParaRPr>
          </a:p>
        </p:txBody>
      </p:sp>
      <p:pic>
        <p:nvPicPr>
          <p:cNvPr id="43011" name="Picture 10"/>
          <p:cNvPicPr>
            <a:picLocks noChangeAspect="1"/>
          </p:cNvPicPr>
          <p:nvPr/>
        </p:nvPicPr>
        <p:blipFill>
          <a:blip r:embed="rId1"/>
          <a:stretch>
            <a:fillRect/>
          </a:stretch>
        </p:blipFill>
        <p:spPr>
          <a:xfrm>
            <a:off x="1979613" y="3213100"/>
            <a:ext cx="4897437" cy="3025775"/>
          </a:xfrm>
          <a:prstGeom prst="rect">
            <a:avLst/>
          </a:prstGeom>
          <a:noFill/>
          <a:ln w="9525">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Rectangle 3"/>
          <p:cNvSpPr>
            <a:spLocks noGrp="1"/>
          </p:cNvSpPr>
          <p:nvPr>
            <p:ph idx="1"/>
          </p:nvPr>
        </p:nvSpPr>
        <p:spPr>
          <a:xfrm>
            <a:off x="179388" y="741363"/>
            <a:ext cx="8713787" cy="5386387"/>
          </a:xfrm>
        </p:spPr>
        <p:txBody>
          <a:bodyPr vert="horz" wrap="square" lIns="91440" tIns="45720" rIns="91440" bIns="45720" anchor="t" anchorCtr="0"/>
          <a:p>
            <a:pPr>
              <a:lnSpc>
                <a:spcPct val="150000"/>
              </a:lnSpc>
              <a:buNone/>
            </a:pPr>
            <a:r>
              <a:rPr lang="zh-CN" altLang="en-US" sz="2400" b="0" dirty="0">
                <a:solidFill>
                  <a:schemeClr val="tx1"/>
                </a:solidFill>
              </a:rPr>
              <a:t>     </a:t>
            </a:r>
            <a:r>
              <a:rPr lang="zh-CN" altLang="en-US" sz="2400" b="0" dirty="0">
                <a:solidFill>
                  <a:schemeClr val="tx1"/>
                </a:solidFill>
                <a:highlight>
                  <a:srgbClr val="FFFF00"/>
                </a:highlight>
              </a:rPr>
              <a:t>古典的垂直</a:t>
            </a:r>
            <a:r>
              <a:rPr lang="en-US" altLang="zh-CN" sz="2400" b="0" dirty="0">
                <a:solidFill>
                  <a:schemeClr val="tx1"/>
                </a:solidFill>
                <a:highlight>
                  <a:srgbClr val="FFFF00"/>
                </a:highlight>
              </a:rPr>
              <a:t>AS</a:t>
            </a:r>
            <a:r>
              <a:rPr lang="zh-CN" altLang="en-US" sz="2400" b="0" dirty="0">
                <a:solidFill>
                  <a:schemeClr val="tx1"/>
                </a:solidFill>
                <a:highlight>
                  <a:srgbClr val="FFFF00"/>
                </a:highlight>
              </a:rPr>
              <a:t>曲线</a:t>
            </a:r>
            <a:r>
              <a:rPr lang="zh-CN" altLang="en-US" sz="2400" b="0" dirty="0">
                <a:solidFill>
                  <a:schemeClr val="tx1"/>
                </a:solidFill>
              </a:rPr>
              <a:t>：</a:t>
            </a:r>
            <a:endParaRPr lang="en-US" altLang="zh-CN" sz="2400" b="0" dirty="0">
              <a:solidFill>
                <a:schemeClr val="tx1"/>
              </a:solidFill>
            </a:endParaRPr>
          </a:p>
          <a:p>
            <a:pPr>
              <a:lnSpc>
                <a:spcPct val="150000"/>
              </a:lnSpc>
              <a:buNone/>
            </a:pPr>
            <a:r>
              <a:rPr lang="zh-CN" altLang="en-US" sz="2400" b="0" dirty="0">
                <a:solidFill>
                  <a:schemeClr val="tx1"/>
                </a:solidFill>
              </a:rPr>
              <a:t>     生产力有大的提高或破坏，劳动力有大的变化时才会移动</a:t>
            </a:r>
            <a:endParaRPr lang="zh-CN" altLang="en-US" sz="2400" b="0" dirty="0">
              <a:solidFill>
                <a:schemeClr val="tx1"/>
              </a:solidFill>
            </a:endParaRPr>
          </a:p>
          <a:p>
            <a:endParaRPr lang="zh-CN" altLang="en-US" dirty="0"/>
          </a:p>
        </p:txBody>
      </p:sp>
      <p:pic>
        <p:nvPicPr>
          <p:cNvPr id="44035" name="Picture 4"/>
          <p:cNvPicPr>
            <a:picLocks noChangeAspect="1"/>
          </p:cNvPicPr>
          <p:nvPr/>
        </p:nvPicPr>
        <p:blipFill>
          <a:blip r:embed="rId1"/>
          <a:stretch>
            <a:fillRect/>
          </a:stretch>
        </p:blipFill>
        <p:spPr>
          <a:xfrm>
            <a:off x="1476375" y="2468563"/>
            <a:ext cx="6119813" cy="3649662"/>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矩形 1"/>
          <p:cNvSpPr/>
          <p:nvPr/>
        </p:nvSpPr>
        <p:spPr>
          <a:xfrm>
            <a:off x="0" y="452438"/>
            <a:ext cx="9144000" cy="4486275"/>
          </a:xfrm>
          <a:prstGeom prst="rect">
            <a:avLst/>
          </a:prstGeom>
          <a:noFill/>
          <a:ln w="9525">
            <a:noFill/>
          </a:ln>
        </p:spPr>
        <p:txBody>
          <a:bodyPr>
            <a:spAutoFit/>
          </a:bodyPr>
          <a:p>
            <a:r>
              <a:rPr lang="zh-CN" altLang="en-US" sz="3200" b="1" dirty="0">
                <a:solidFill>
                  <a:srgbClr val="CC0000"/>
                </a:solidFill>
                <a:latin typeface="Arial" panose="020B0604020202020204" pitchFamily="34" charset="0"/>
              </a:rPr>
              <a:t>     五、</a:t>
            </a:r>
            <a:r>
              <a:rPr lang="en-US" altLang="zh-CN" sz="3200" dirty="0">
                <a:solidFill>
                  <a:srgbClr val="CC0000"/>
                </a:solidFill>
                <a:latin typeface="Arial" panose="020B0604020202020204" pitchFamily="34" charset="0"/>
              </a:rPr>
              <a:t>AS</a:t>
            </a:r>
            <a:r>
              <a:rPr lang="zh-CN" altLang="en-US" sz="3200" b="1" dirty="0">
                <a:solidFill>
                  <a:srgbClr val="CC0000"/>
                </a:solidFill>
                <a:latin typeface="Arial" panose="020B0604020202020204" pitchFamily="34" charset="0"/>
              </a:rPr>
              <a:t>曲线不同特征的经济含义</a:t>
            </a:r>
            <a:endParaRPr lang="en-US" altLang="zh-CN" sz="3200" b="1" dirty="0">
              <a:solidFill>
                <a:srgbClr val="CC0000"/>
              </a:solidFill>
              <a:latin typeface="Arial" panose="020B0604020202020204" pitchFamily="34" charset="0"/>
            </a:endParaRPr>
          </a:p>
          <a:p>
            <a:pPr>
              <a:lnSpc>
                <a:spcPct val="150000"/>
              </a:lnSpc>
            </a:pPr>
            <a:r>
              <a:rPr lang="en-US" altLang="zh-CN" sz="3200" dirty="0">
                <a:latin typeface="Arial" panose="020B0604020202020204" pitchFamily="34" charset="0"/>
              </a:rPr>
              <a:t>     </a:t>
            </a:r>
            <a:r>
              <a:rPr lang="zh-CN" altLang="en-US" sz="2400" dirty="0">
                <a:latin typeface="Arial" panose="020B0604020202020204" pitchFamily="34" charset="0"/>
              </a:rPr>
              <a:t>古典的</a:t>
            </a:r>
            <a:r>
              <a:rPr lang="en-US" altLang="zh-CN" sz="2400" dirty="0">
                <a:latin typeface="Arial" panose="020B0604020202020204" pitchFamily="34" charset="0"/>
              </a:rPr>
              <a:t>AS</a:t>
            </a:r>
            <a:r>
              <a:rPr lang="zh-CN" altLang="en-US" sz="2400" dirty="0">
                <a:latin typeface="Arial" panose="020B0604020202020204" pitchFamily="34" charset="0"/>
              </a:rPr>
              <a:t>曲线（图解） ：</a:t>
            </a:r>
            <a:endParaRPr lang="en-US" altLang="zh-CN" sz="2400" dirty="0">
              <a:latin typeface="Arial" panose="020B0604020202020204" pitchFamily="34" charset="0"/>
            </a:endParaRPr>
          </a:p>
          <a:p>
            <a:pPr>
              <a:lnSpc>
                <a:spcPct val="150000"/>
              </a:lnSpc>
            </a:pPr>
            <a:r>
              <a:rPr lang="en-US" altLang="zh-CN" sz="2400" dirty="0">
                <a:latin typeface="Arial" panose="020B0604020202020204" pitchFamily="34" charset="0"/>
              </a:rPr>
              <a:t>         </a:t>
            </a:r>
            <a:r>
              <a:rPr lang="zh-CN" altLang="en-US" sz="2400" dirty="0">
                <a:solidFill>
                  <a:schemeClr val="accent2"/>
                </a:solidFill>
                <a:highlight>
                  <a:srgbClr val="FFFF00"/>
                </a:highlight>
                <a:latin typeface="Arial" panose="020B0604020202020204" pitchFamily="34" charset="0"/>
              </a:rPr>
              <a:t>充分就业</a:t>
            </a:r>
            <a:r>
              <a:rPr lang="zh-CN" altLang="en-US" sz="2400" dirty="0">
                <a:solidFill>
                  <a:schemeClr val="accent2"/>
                </a:solidFill>
                <a:latin typeface="Arial" panose="020B0604020202020204" pitchFamily="34" charset="0"/>
              </a:rPr>
              <a:t>，潜在产出水平，价格可变</a:t>
            </a:r>
            <a:endParaRPr lang="zh-CN" altLang="en-US" sz="2400" dirty="0">
              <a:solidFill>
                <a:schemeClr val="accent2"/>
              </a:solidFill>
              <a:latin typeface="Arial" panose="020B0604020202020204" pitchFamily="34" charset="0"/>
            </a:endParaRPr>
          </a:p>
          <a:p>
            <a:pPr>
              <a:lnSpc>
                <a:spcPct val="150000"/>
              </a:lnSpc>
            </a:pPr>
            <a:endParaRPr lang="en-US" altLang="zh-CN" sz="900" dirty="0">
              <a:latin typeface="Arial" panose="020B0604020202020204" pitchFamily="34" charset="0"/>
            </a:endParaRPr>
          </a:p>
          <a:p>
            <a:pPr>
              <a:lnSpc>
                <a:spcPct val="150000"/>
              </a:lnSpc>
            </a:pPr>
            <a:r>
              <a:rPr lang="zh-CN" altLang="en-US" sz="2400" dirty="0">
                <a:latin typeface="Arial" panose="020B0604020202020204" pitchFamily="34" charset="0"/>
              </a:rPr>
              <a:t>      价格不变的凯恩斯</a:t>
            </a:r>
            <a:r>
              <a:rPr lang="en-US" altLang="zh-CN" sz="2400" dirty="0">
                <a:latin typeface="Arial" panose="020B0604020202020204" pitchFamily="34" charset="0"/>
              </a:rPr>
              <a:t>AS</a:t>
            </a:r>
            <a:r>
              <a:rPr lang="zh-CN" altLang="en-US" sz="2400" dirty="0">
                <a:latin typeface="Arial" panose="020B0604020202020204" pitchFamily="34" charset="0"/>
              </a:rPr>
              <a:t>曲线（图解） ：</a:t>
            </a:r>
            <a:endParaRPr lang="en-US" altLang="zh-CN" sz="2400" dirty="0">
              <a:latin typeface="Arial" panose="020B0604020202020204" pitchFamily="34" charset="0"/>
            </a:endParaRPr>
          </a:p>
          <a:p>
            <a:pPr>
              <a:lnSpc>
                <a:spcPct val="150000"/>
              </a:lnSpc>
            </a:pPr>
            <a:r>
              <a:rPr lang="en-US" altLang="zh-CN" sz="2400" dirty="0">
                <a:latin typeface="Arial" panose="020B0604020202020204" pitchFamily="34" charset="0"/>
              </a:rPr>
              <a:t>         </a:t>
            </a:r>
            <a:r>
              <a:rPr lang="zh-CN" altLang="en-US" sz="2400" dirty="0">
                <a:solidFill>
                  <a:schemeClr val="accent2"/>
                </a:solidFill>
                <a:highlight>
                  <a:srgbClr val="FFFF00"/>
                </a:highlight>
                <a:latin typeface="Arial" panose="020B0604020202020204" pitchFamily="34" charset="0"/>
              </a:rPr>
              <a:t>经济萧条</a:t>
            </a:r>
            <a:r>
              <a:rPr lang="zh-CN" altLang="en-US" sz="2400" dirty="0">
                <a:solidFill>
                  <a:schemeClr val="accent2"/>
                </a:solidFill>
                <a:latin typeface="Arial" panose="020B0604020202020204" pitchFamily="34" charset="0"/>
              </a:rPr>
              <a:t>时的状态</a:t>
            </a:r>
            <a:endParaRPr lang="zh-CN" altLang="en-US" sz="2400" dirty="0">
              <a:solidFill>
                <a:schemeClr val="accent2"/>
              </a:solidFill>
              <a:latin typeface="Arial" panose="020B0604020202020204" pitchFamily="34" charset="0"/>
            </a:endParaRPr>
          </a:p>
          <a:p>
            <a:pPr>
              <a:lnSpc>
                <a:spcPct val="150000"/>
              </a:lnSpc>
            </a:pPr>
            <a:endParaRPr lang="en-US" altLang="zh-CN" sz="800" dirty="0">
              <a:latin typeface="Arial" panose="020B0604020202020204" pitchFamily="34" charset="0"/>
            </a:endParaRPr>
          </a:p>
          <a:p>
            <a:pPr>
              <a:lnSpc>
                <a:spcPct val="150000"/>
              </a:lnSpc>
            </a:pPr>
            <a:r>
              <a:rPr lang="en-US" altLang="zh-CN" sz="2400" dirty="0">
                <a:latin typeface="Arial" panose="020B0604020202020204" pitchFamily="34" charset="0"/>
              </a:rPr>
              <a:t>       </a:t>
            </a:r>
            <a:r>
              <a:rPr lang="zh-CN" altLang="en-US" sz="2400" dirty="0">
                <a:latin typeface="Arial" panose="020B0604020202020204" pitchFamily="34" charset="0"/>
              </a:rPr>
              <a:t>价格可变的凯恩斯主义</a:t>
            </a:r>
            <a:r>
              <a:rPr lang="en-US" altLang="zh-CN" sz="2400" dirty="0">
                <a:latin typeface="Arial" panose="020B0604020202020204" pitchFamily="34" charset="0"/>
              </a:rPr>
              <a:t>AS</a:t>
            </a:r>
            <a:r>
              <a:rPr lang="zh-CN" altLang="en-US" sz="2400" dirty="0">
                <a:latin typeface="Arial" panose="020B0604020202020204" pitchFamily="34" charset="0"/>
              </a:rPr>
              <a:t>曲线（图解） ：</a:t>
            </a:r>
            <a:endParaRPr lang="en-US" altLang="zh-CN" sz="2400" dirty="0">
              <a:latin typeface="Arial" panose="020B0604020202020204" pitchFamily="34" charset="0"/>
            </a:endParaRPr>
          </a:p>
          <a:p>
            <a:pPr>
              <a:lnSpc>
                <a:spcPct val="150000"/>
              </a:lnSpc>
            </a:pPr>
            <a:r>
              <a:rPr lang="en-US" altLang="zh-CN" sz="2400" dirty="0">
                <a:latin typeface="Arial" panose="020B0604020202020204" pitchFamily="34" charset="0"/>
              </a:rPr>
              <a:t>         </a:t>
            </a:r>
            <a:r>
              <a:rPr lang="zh-CN" altLang="en-US" sz="2400" dirty="0">
                <a:solidFill>
                  <a:schemeClr val="accent2"/>
                </a:solidFill>
                <a:highlight>
                  <a:srgbClr val="FFFF00"/>
                </a:highlight>
                <a:latin typeface="Arial" panose="020B0604020202020204" pitchFamily="34" charset="0"/>
              </a:rPr>
              <a:t>未达充分就业，但不处于经济萧条的状态</a:t>
            </a:r>
            <a:endParaRPr lang="zh-CN" altLang="en-US" sz="2400" dirty="0">
              <a:solidFill>
                <a:schemeClr val="accent2"/>
              </a:solidFill>
              <a:highlight>
                <a:srgbClr val="FFFF00"/>
              </a:highlight>
              <a:latin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082" name="Picture 4"/>
          <p:cNvPicPr>
            <a:picLocks noChangeAspect="1"/>
          </p:cNvPicPr>
          <p:nvPr/>
        </p:nvPicPr>
        <p:blipFill>
          <a:blip r:embed="rId1"/>
          <a:stretch>
            <a:fillRect/>
          </a:stretch>
        </p:blipFill>
        <p:spPr>
          <a:xfrm>
            <a:off x="323850" y="620713"/>
            <a:ext cx="8424863" cy="533082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内容占位符 2"/>
          <p:cNvSpPr>
            <a:spLocks noGrp="1"/>
          </p:cNvSpPr>
          <p:nvPr>
            <p:ph idx="1"/>
          </p:nvPr>
        </p:nvSpPr>
        <p:spPr>
          <a:xfrm>
            <a:off x="250825" y="741363"/>
            <a:ext cx="8642350" cy="5241925"/>
          </a:xfrm>
        </p:spPr>
        <p:txBody>
          <a:bodyPr vert="horz" wrap="square" lIns="91440" tIns="45720" rIns="91440" bIns="45720" anchor="t" anchorCtr="0"/>
          <a:p>
            <a:pPr>
              <a:buNone/>
            </a:pPr>
            <a:r>
              <a:rPr lang="zh-CN" altLang="en-US" b="0" dirty="0">
                <a:solidFill>
                  <a:schemeClr val="tx1"/>
                </a:solidFill>
              </a:rPr>
              <a:t>        </a:t>
            </a:r>
            <a:r>
              <a:rPr lang="zh-CN" altLang="en-US" sz="2400" b="0" dirty="0">
                <a:solidFill>
                  <a:schemeClr val="tx1"/>
                </a:solidFill>
              </a:rPr>
              <a:t>在正常情况下，经济体中的供给会发生作用，价格也会发生作用。</a:t>
            </a:r>
            <a:endParaRPr lang="en-US" altLang="zh-CN" sz="2400" b="0" dirty="0">
              <a:solidFill>
                <a:schemeClr val="tx1"/>
              </a:solidFill>
            </a:endParaRPr>
          </a:p>
          <a:p>
            <a:pPr>
              <a:lnSpc>
                <a:spcPct val="150000"/>
              </a:lnSpc>
              <a:buNone/>
            </a:pPr>
            <a:r>
              <a:rPr lang="zh-CN" altLang="en-US" sz="2400" b="0" dirty="0">
                <a:solidFill>
                  <a:schemeClr val="tx1"/>
                </a:solidFill>
              </a:rPr>
              <a:t>           所以，在这种情况下使用</a:t>
            </a:r>
            <a:r>
              <a:rPr lang="en-US" altLang="zh-CN" sz="2400" b="0" i="1" dirty="0">
                <a:solidFill>
                  <a:schemeClr val="tx1"/>
                </a:solidFill>
              </a:rPr>
              <a:t>IS</a:t>
            </a:r>
            <a:r>
              <a:rPr lang="zh-CN" altLang="en-US" sz="2400" b="0" dirty="0">
                <a:solidFill>
                  <a:schemeClr val="tx1"/>
                </a:solidFill>
              </a:rPr>
              <a:t> ▬ </a:t>
            </a:r>
            <a:r>
              <a:rPr lang="en-US" altLang="zh-CN" sz="2400" b="0" i="1" dirty="0">
                <a:solidFill>
                  <a:schemeClr val="tx1"/>
                </a:solidFill>
              </a:rPr>
              <a:t>LM</a:t>
            </a:r>
            <a:r>
              <a:rPr lang="zh-CN" altLang="en-US" sz="2400" b="0" dirty="0">
                <a:solidFill>
                  <a:schemeClr val="tx1"/>
                </a:solidFill>
              </a:rPr>
              <a:t>模型进行分析，其局限性就十分明显了。</a:t>
            </a:r>
            <a:endParaRPr lang="zh-CN" altLang="en-US" sz="2400" b="0" dirty="0">
              <a:solidFill>
                <a:schemeClr val="tx1"/>
              </a:solidFill>
            </a:endParaRPr>
          </a:p>
          <a:p>
            <a:pPr>
              <a:lnSpc>
                <a:spcPct val="150000"/>
              </a:lnSpc>
              <a:buNone/>
            </a:pPr>
            <a:r>
              <a:rPr lang="zh-CN" altLang="en-US" sz="2800" dirty="0"/>
              <a:t>       </a:t>
            </a:r>
            <a:r>
              <a:rPr lang="zh-CN" altLang="en-US" sz="2800" dirty="0">
                <a:solidFill>
                  <a:schemeClr val="tx1"/>
                </a:solidFill>
              </a:rPr>
              <a:t>有效需求决定模型：</a:t>
            </a:r>
            <a:r>
              <a:rPr lang="en-US" altLang="zh-CN" sz="2800" dirty="0">
                <a:solidFill>
                  <a:schemeClr val="tx1"/>
                </a:solidFill>
              </a:rPr>
              <a:t>P=1</a:t>
            </a:r>
            <a:endParaRPr lang="en-US" altLang="zh-CN" sz="2400" b="0" dirty="0">
              <a:solidFill>
                <a:schemeClr val="tx1"/>
              </a:solidFill>
            </a:endParaRPr>
          </a:p>
          <a:p>
            <a:pPr>
              <a:lnSpc>
                <a:spcPct val="150000"/>
              </a:lnSpc>
              <a:buNone/>
            </a:pPr>
            <a:r>
              <a:rPr lang="en-US" altLang="zh-CN" sz="2400" b="0" dirty="0">
                <a:solidFill>
                  <a:schemeClr val="tx1"/>
                </a:solidFill>
              </a:rPr>
              <a:t>         </a:t>
            </a:r>
            <a:r>
              <a:rPr lang="en-US" altLang="zh-CN" sz="2800" dirty="0">
                <a:solidFill>
                  <a:schemeClr val="tx1"/>
                </a:solidFill>
              </a:rPr>
              <a:t>IS-LM</a:t>
            </a:r>
            <a:r>
              <a:rPr lang="zh-CN" altLang="en-US" sz="2800" dirty="0">
                <a:solidFill>
                  <a:schemeClr val="tx1"/>
                </a:solidFill>
              </a:rPr>
              <a:t>模型： </a:t>
            </a:r>
            <a:r>
              <a:rPr lang="en-US" altLang="zh-CN" sz="2800" dirty="0">
                <a:solidFill>
                  <a:schemeClr val="tx1"/>
                </a:solidFill>
              </a:rPr>
              <a:t>P=1</a:t>
            </a:r>
            <a:endParaRPr lang="en-US" altLang="zh-CN" sz="2400" b="0" dirty="0">
              <a:solidFill>
                <a:schemeClr val="tx1"/>
              </a:solidFill>
            </a:endParaRPr>
          </a:p>
          <a:p>
            <a:pPr>
              <a:lnSpc>
                <a:spcPct val="150000"/>
              </a:lnSpc>
              <a:buNone/>
            </a:pPr>
            <a:r>
              <a:rPr lang="en-US" altLang="zh-CN" sz="2400" b="0" dirty="0">
                <a:solidFill>
                  <a:schemeClr val="tx1"/>
                </a:solidFill>
              </a:rPr>
              <a:t>        </a:t>
            </a:r>
            <a:r>
              <a:rPr lang="en-US" altLang="zh-CN" sz="2800" dirty="0">
                <a:solidFill>
                  <a:schemeClr val="tx1"/>
                </a:solidFill>
              </a:rPr>
              <a:t>AD-AS</a:t>
            </a:r>
            <a:r>
              <a:rPr lang="zh-CN" altLang="en-US" sz="2800" dirty="0">
                <a:solidFill>
                  <a:schemeClr val="tx1"/>
                </a:solidFill>
              </a:rPr>
              <a:t>模型</a:t>
            </a:r>
            <a:r>
              <a:rPr lang="en-US" altLang="zh-CN" sz="2400" b="0" dirty="0">
                <a:solidFill>
                  <a:schemeClr val="tx1"/>
                </a:solidFill>
              </a:rPr>
              <a:t> </a:t>
            </a:r>
            <a:r>
              <a:rPr lang="zh-CN" altLang="en-US" sz="2800" dirty="0">
                <a:solidFill>
                  <a:schemeClr val="tx1"/>
                </a:solidFill>
              </a:rPr>
              <a:t>：</a:t>
            </a:r>
            <a:r>
              <a:rPr lang="en-US" altLang="zh-CN" sz="2800" dirty="0">
                <a:solidFill>
                  <a:schemeClr val="tx1"/>
                </a:solidFill>
              </a:rPr>
              <a:t>P</a:t>
            </a:r>
            <a:r>
              <a:rPr lang="en-US" altLang="zh-CN" sz="2400" dirty="0">
                <a:solidFill>
                  <a:schemeClr val="tx1"/>
                </a:solidFill>
                <a:cs typeface="Arial" panose="020B0604020202020204" pitchFamily="34" charset="0"/>
              </a:rPr>
              <a:t>≠</a:t>
            </a:r>
            <a:r>
              <a:rPr lang="en-US" altLang="zh-CN" sz="2800" dirty="0">
                <a:solidFill>
                  <a:schemeClr val="tx1"/>
                </a:solidFill>
              </a:rPr>
              <a:t>1</a:t>
            </a:r>
            <a:endParaRPr lang="zh-CN" altLang="en-US" sz="2800" dirty="0">
              <a:solidFill>
                <a:schemeClr val="tx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2"/>
          <p:cNvSpPr>
            <a:spLocks noGrp="1"/>
          </p:cNvSpPr>
          <p:nvPr>
            <p:ph type="title"/>
          </p:nvPr>
        </p:nvSpPr>
        <p:spPr>
          <a:xfrm>
            <a:off x="395288" y="476250"/>
            <a:ext cx="8302625" cy="863600"/>
          </a:xfrm>
        </p:spPr>
        <p:txBody>
          <a:bodyPr vert="horz" wrap="square" lIns="91440" tIns="45720" rIns="91440" bIns="45720" anchor="ctr" anchorCtr="0"/>
          <a:p>
            <a:r>
              <a:rPr lang="zh-CN" altLang="en-US" sz="3200" dirty="0"/>
              <a:t>第十二章  国民收入的决定：</a:t>
            </a:r>
            <a:r>
              <a:rPr lang="en-US" altLang="zh-CN" sz="3200" dirty="0"/>
              <a:t>AD</a:t>
            </a:r>
            <a:r>
              <a:rPr lang="zh-CN" altLang="en-US" sz="3200" dirty="0">
                <a:solidFill>
                  <a:schemeClr val="tx1"/>
                </a:solidFill>
              </a:rPr>
              <a:t>▬</a:t>
            </a:r>
            <a:r>
              <a:rPr lang="en-US" altLang="zh-CN" sz="3200" dirty="0"/>
              <a:t>AS</a:t>
            </a:r>
            <a:r>
              <a:rPr lang="zh-CN" altLang="en-US" sz="3200" dirty="0"/>
              <a:t>模型</a:t>
            </a:r>
            <a:endParaRPr lang="zh-CN" altLang="en-US" sz="3200" dirty="0"/>
          </a:p>
        </p:txBody>
      </p:sp>
      <p:sp>
        <p:nvSpPr>
          <p:cNvPr id="47107" name="Rectangle 3"/>
          <p:cNvSpPr>
            <a:spLocks noGrp="1"/>
          </p:cNvSpPr>
          <p:nvPr>
            <p:ph idx="1"/>
          </p:nvPr>
        </p:nvSpPr>
        <p:spPr>
          <a:xfrm>
            <a:off x="395288" y="1412875"/>
            <a:ext cx="8229600" cy="5002213"/>
          </a:xfrm>
        </p:spPr>
        <p:txBody>
          <a:bodyPr vert="horz" wrap="square" lIns="91440" tIns="45720" rIns="91440" bIns="45720" anchor="t" anchorCtr="0"/>
          <a:p>
            <a:pPr>
              <a:buNone/>
            </a:pPr>
            <a:r>
              <a:rPr lang="zh-CN" altLang="en-US" sz="2400" dirty="0">
                <a:solidFill>
                  <a:schemeClr val="tx1"/>
                </a:solidFill>
                <a:latin typeface="宋体" panose="02010600030101010101" pitchFamily="2" charset="-122"/>
              </a:rPr>
              <a:t>第三节   </a:t>
            </a:r>
            <a:r>
              <a:rPr lang="en-US" altLang="zh-CN" sz="2400" b="0" dirty="0">
                <a:solidFill>
                  <a:schemeClr val="tx1"/>
                </a:solidFill>
              </a:rPr>
              <a:t>AD</a:t>
            </a:r>
            <a:r>
              <a:rPr lang="zh-CN" altLang="en-US" sz="2400" dirty="0">
                <a:solidFill>
                  <a:schemeClr val="tx1"/>
                </a:solidFill>
              </a:rPr>
              <a:t>▬</a:t>
            </a:r>
            <a:r>
              <a:rPr lang="en-US" altLang="zh-CN" sz="2400" b="0" dirty="0">
                <a:solidFill>
                  <a:schemeClr val="tx1"/>
                </a:solidFill>
              </a:rPr>
              <a:t>AS</a:t>
            </a:r>
            <a:r>
              <a:rPr lang="zh-CN" altLang="en-US" sz="2400" dirty="0">
                <a:solidFill>
                  <a:schemeClr val="tx1"/>
                </a:solidFill>
                <a:latin typeface="宋体" panose="02010600030101010101" pitchFamily="2" charset="-122"/>
              </a:rPr>
              <a:t>模型</a:t>
            </a:r>
            <a:endParaRPr lang="zh-CN" altLang="en-US" sz="2400" dirty="0">
              <a:solidFill>
                <a:schemeClr val="tx1"/>
              </a:solidFill>
              <a:latin typeface="宋体" panose="02010600030101010101" pitchFamily="2" charset="-122"/>
            </a:endParaRPr>
          </a:p>
          <a:p>
            <a:pPr eaLnBrk="1" hangingPunct="1">
              <a:buNone/>
            </a:pPr>
            <a:r>
              <a:rPr lang="zh-CN" altLang="en-US" sz="2400" dirty="0">
                <a:solidFill>
                  <a:schemeClr val="tx1"/>
                </a:solidFill>
              </a:rPr>
              <a:t>         </a:t>
            </a:r>
            <a:r>
              <a:rPr lang="zh-CN" altLang="en-US" sz="2400" b="0" dirty="0"/>
              <a:t>一、</a:t>
            </a:r>
            <a:r>
              <a:rPr lang="en-US" altLang="zh-CN" sz="2400" b="0" dirty="0"/>
              <a:t>AD-AS</a:t>
            </a:r>
            <a:r>
              <a:rPr lang="zh-CN" altLang="en-US" sz="2400" b="0" dirty="0"/>
              <a:t>模型的含义</a:t>
            </a:r>
            <a:endParaRPr lang="zh-CN" altLang="en-US" sz="2400" b="0" dirty="0"/>
          </a:p>
          <a:p>
            <a:pPr>
              <a:buNone/>
            </a:pPr>
            <a:endParaRPr lang="zh-CN" altLang="en-US" sz="2800" b="0" dirty="0">
              <a:latin typeface="宋体" panose="02010600030101010101" pitchFamily="2" charset="-122"/>
            </a:endParaRPr>
          </a:p>
        </p:txBody>
      </p:sp>
      <p:pic>
        <p:nvPicPr>
          <p:cNvPr id="47108" name="Picture 4"/>
          <p:cNvPicPr>
            <a:picLocks noChangeAspect="1"/>
          </p:cNvPicPr>
          <p:nvPr/>
        </p:nvPicPr>
        <p:blipFill>
          <a:blip r:embed="rId1"/>
          <a:stretch>
            <a:fillRect/>
          </a:stretch>
        </p:blipFill>
        <p:spPr>
          <a:xfrm>
            <a:off x="1979613" y="2755900"/>
            <a:ext cx="4824412" cy="3328988"/>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内容占位符 2"/>
          <p:cNvSpPr>
            <a:spLocks noGrp="1"/>
          </p:cNvSpPr>
          <p:nvPr>
            <p:ph idx="1"/>
          </p:nvPr>
        </p:nvSpPr>
        <p:spPr>
          <a:xfrm>
            <a:off x="468313" y="452438"/>
            <a:ext cx="8229600" cy="5675312"/>
          </a:xfrm>
        </p:spPr>
        <p:txBody>
          <a:bodyPr vert="horz" wrap="square" lIns="91440" tIns="45720" rIns="91440" bIns="45720" anchor="t" anchorCtr="0"/>
          <a:p>
            <a:pPr>
              <a:buNone/>
            </a:pPr>
            <a:r>
              <a:rPr lang="zh-CN" altLang="en-US" sz="2400" dirty="0"/>
              <a:t>二、</a:t>
            </a:r>
            <a:r>
              <a:rPr lang="en-US" altLang="zh-CN" sz="2400" b="0" dirty="0"/>
              <a:t>AD</a:t>
            </a:r>
            <a:r>
              <a:rPr lang="zh-CN" altLang="en-US" sz="2400" dirty="0"/>
              <a:t>▬</a:t>
            </a:r>
            <a:r>
              <a:rPr lang="en-US" altLang="zh-CN" sz="2400" b="0" dirty="0"/>
              <a:t>AS</a:t>
            </a:r>
            <a:r>
              <a:rPr lang="zh-CN" altLang="en-US" sz="2400" dirty="0"/>
              <a:t>模型的基本类型</a:t>
            </a:r>
            <a:endParaRPr lang="en-US" altLang="zh-CN" sz="2400" dirty="0"/>
          </a:p>
          <a:p>
            <a:pPr>
              <a:lnSpc>
                <a:spcPct val="150000"/>
              </a:lnSpc>
              <a:buNone/>
            </a:pPr>
            <a:r>
              <a:rPr lang="zh-CN" altLang="en-US" sz="2400" b="0" dirty="0">
                <a:solidFill>
                  <a:schemeClr val="tx1"/>
                </a:solidFill>
              </a:rPr>
              <a:t>（一）一般情况的</a:t>
            </a:r>
            <a:r>
              <a:rPr lang="en-US" altLang="zh-CN" sz="2400" b="0" dirty="0">
                <a:solidFill>
                  <a:schemeClr val="tx1"/>
                </a:solidFill>
              </a:rPr>
              <a:t>AD</a:t>
            </a:r>
            <a:r>
              <a:rPr lang="zh-CN" altLang="en-US" sz="2400" b="0" dirty="0">
                <a:solidFill>
                  <a:schemeClr val="tx1"/>
                </a:solidFill>
              </a:rPr>
              <a:t>▬</a:t>
            </a:r>
            <a:r>
              <a:rPr lang="en-US" altLang="zh-CN" sz="2400" b="0" dirty="0">
                <a:solidFill>
                  <a:schemeClr val="tx1"/>
                </a:solidFill>
              </a:rPr>
              <a:t>AS</a:t>
            </a:r>
            <a:r>
              <a:rPr lang="zh-CN" altLang="en-US" sz="2400" b="0" dirty="0">
                <a:solidFill>
                  <a:schemeClr val="tx1"/>
                </a:solidFill>
              </a:rPr>
              <a:t>模型（图解）</a:t>
            </a:r>
            <a:endParaRPr lang="en-US" altLang="zh-CN" sz="2400" b="0" dirty="0">
              <a:solidFill>
                <a:schemeClr val="tx1"/>
              </a:solidFill>
            </a:endParaRPr>
          </a:p>
          <a:p>
            <a:pPr>
              <a:lnSpc>
                <a:spcPct val="150000"/>
              </a:lnSpc>
              <a:buNone/>
            </a:pPr>
            <a:r>
              <a:rPr lang="zh-CN" altLang="en-US" sz="2400" b="0" dirty="0">
                <a:solidFill>
                  <a:schemeClr val="tx1"/>
                </a:solidFill>
              </a:rPr>
              <a:t>（二）凯恩斯情况的</a:t>
            </a:r>
            <a:r>
              <a:rPr lang="en-US" altLang="zh-CN" sz="2400" b="0" dirty="0">
                <a:solidFill>
                  <a:schemeClr val="tx1"/>
                </a:solidFill>
              </a:rPr>
              <a:t>AD</a:t>
            </a:r>
            <a:r>
              <a:rPr lang="zh-CN" altLang="en-US" sz="2400" b="0" dirty="0">
                <a:solidFill>
                  <a:schemeClr val="tx1"/>
                </a:solidFill>
              </a:rPr>
              <a:t>▬</a:t>
            </a:r>
            <a:r>
              <a:rPr lang="en-US" altLang="zh-CN" sz="2400" b="0" dirty="0">
                <a:solidFill>
                  <a:schemeClr val="tx1"/>
                </a:solidFill>
              </a:rPr>
              <a:t>AS</a:t>
            </a:r>
            <a:r>
              <a:rPr lang="zh-CN" altLang="en-US" sz="2400" b="0" dirty="0">
                <a:solidFill>
                  <a:schemeClr val="tx1"/>
                </a:solidFill>
              </a:rPr>
              <a:t>模型（图解）</a:t>
            </a:r>
            <a:endParaRPr lang="en-US" altLang="zh-CN" sz="2400" b="0" dirty="0">
              <a:solidFill>
                <a:schemeClr val="tx1"/>
              </a:solidFill>
            </a:endParaRPr>
          </a:p>
          <a:p>
            <a:pPr>
              <a:lnSpc>
                <a:spcPct val="150000"/>
              </a:lnSpc>
              <a:buNone/>
            </a:pPr>
            <a:endParaRPr lang="en-US" altLang="zh-CN" sz="2400" b="0" dirty="0">
              <a:solidFill>
                <a:schemeClr val="tx1"/>
              </a:solidFill>
            </a:endParaRPr>
          </a:p>
          <a:p>
            <a:pPr>
              <a:lnSpc>
                <a:spcPct val="150000"/>
              </a:lnSpc>
            </a:pPr>
            <a:endParaRPr lang="zh-CN" altLang="en-US" sz="2800" b="0" dirty="0">
              <a:solidFill>
                <a:schemeClr val="tx1"/>
              </a:solidFill>
            </a:endParaRPr>
          </a:p>
        </p:txBody>
      </p:sp>
      <p:pic>
        <p:nvPicPr>
          <p:cNvPr id="48131" name="Picture 7"/>
          <p:cNvPicPr>
            <a:picLocks noChangeAspect="1"/>
          </p:cNvPicPr>
          <p:nvPr/>
        </p:nvPicPr>
        <p:blipFill>
          <a:blip r:embed="rId1"/>
          <a:stretch>
            <a:fillRect/>
          </a:stretch>
        </p:blipFill>
        <p:spPr>
          <a:xfrm>
            <a:off x="2124075" y="2949575"/>
            <a:ext cx="4608513" cy="3184525"/>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Rectangle 3"/>
          <p:cNvSpPr>
            <a:spLocks noGrp="1"/>
          </p:cNvSpPr>
          <p:nvPr>
            <p:ph idx="1"/>
          </p:nvPr>
        </p:nvSpPr>
        <p:spPr>
          <a:xfrm>
            <a:off x="457200" y="933450"/>
            <a:ext cx="8229600" cy="5194300"/>
          </a:xfrm>
        </p:spPr>
        <p:txBody>
          <a:bodyPr vert="horz" wrap="square" lIns="91440" tIns="45720" rIns="91440" bIns="45720" anchor="t" anchorCtr="0"/>
          <a:p>
            <a:pPr>
              <a:buNone/>
            </a:pPr>
            <a:r>
              <a:rPr lang="zh-CN" altLang="en-US" sz="2400" b="0" dirty="0">
                <a:solidFill>
                  <a:schemeClr val="tx1"/>
                </a:solidFill>
              </a:rPr>
              <a:t>（三）古典情况的</a:t>
            </a:r>
            <a:r>
              <a:rPr lang="en-US" altLang="zh-CN" sz="2400" b="0" dirty="0">
                <a:solidFill>
                  <a:schemeClr val="tx1"/>
                </a:solidFill>
              </a:rPr>
              <a:t>AD</a:t>
            </a:r>
            <a:r>
              <a:rPr lang="zh-CN" altLang="en-US" sz="2400" b="0" dirty="0">
                <a:solidFill>
                  <a:schemeClr val="tx1"/>
                </a:solidFill>
              </a:rPr>
              <a:t>▬</a:t>
            </a:r>
            <a:r>
              <a:rPr lang="en-US" altLang="zh-CN" sz="2400" b="0" dirty="0">
                <a:solidFill>
                  <a:schemeClr val="tx1"/>
                </a:solidFill>
              </a:rPr>
              <a:t>AS</a:t>
            </a:r>
            <a:r>
              <a:rPr lang="zh-CN" altLang="en-US" sz="2400" b="0" dirty="0">
                <a:solidFill>
                  <a:schemeClr val="tx1"/>
                </a:solidFill>
              </a:rPr>
              <a:t>模型（图解）</a:t>
            </a:r>
            <a:endParaRPr lang="zh-CN" altLang="en-US" sz="2400" b="0" dirty="0">
              <a:solidFill>
                <a:schemeClr val="tx1"/>
              </a:solidFill>
            </a:endParaRPr>
          </a:p>
        </p:txBody>
      </p:sp>
      <p:pic>
        <p:nvPicPr>
          <p:cNvPr id="49155" name="Picture 4"/>
          <p:cNvPicPr>
            <a:picLocks noChangeAspect="1"/>
          </p:cNvPicPr>
          <p:nvPr/>
        </p:nvPicPr>
        <p:blipFill>
          <a:blip r:embed="rId1"/>
          <a:stretch>
            <a:fillRect/>
          </a:stretch>
        </p:blipFill>
        <p:spPr>
          <a:xfrm>
            <a:off x="1547813" y="1916113"/>
            <a:ext cx="5616575" cy="4179887"/>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Rectangle 3"/>
          <p:cNvSpPr>
            <a:spLocks noGrp="1"/>
          </p:cNvSpPr>
          <p:nvPr>
            <p:ph idx="1"/>
          </p:nvPr>
        </p:nvSpPr>
        <p:spPr>
          <a:xfrm>
            <a:off x="468313" y="2565400"/>
            <a:ext cx="8351837" cy="3778250"/>
          </a:xfrm>
        </p:spPr>
        <p:txBody>
          <a:bodyPr vert="horz" wrap="square" lIns="91440" tIns="45720" rIns="91440" bIns="45720" anchor="t" anchorCtr="0"/>
          <a:p>
            <a:pPr>
              <a:buNone/>
            </a:pPr>
            <a:r>
              <a:rPr lang="zh-CN" altLang="en-US" b="0" dirty="0">
                <a:solidFill>
                  <a:schemeClr val="tx1"/>
                </a:solidFill>
                <a:latin typeface="黑体" panose="02010609060101010101" pitchFamily="49" charset="-122"/>
              </a:rPr>
              <a:t>第四节 </a:t>
            </a:r>
            <a:r>
              <a:rPr lang="en-US" altLang="zh-CN" b="0" dirty="0">
                <a:solidFill>
                  <a:schemeClr val="tx1"/>
                </a:solidFill>
                <a:latin typeface="黑体" panose="02010609060101010101" pitchFamily="49" charset="-122"/>
              </a:rPr>
              <a:t>AD</a:t>
            </a:r>
            <a:r>
              <a:rPr lang="zh-CN" altLang="en-US" b="0" dirty="0">
                <a:solidFill>
                  <a:schemeClr val="tx1"/>
                </a:solidFill>
                <a:latin typeface="黑体" panose="02010609060101010101" pitchFamily="49" charset="-122"/>
              </a:rPr>
              <a:t>▬</a:t>
            </a:r>
            <a:r>
              <a:rPr lang="en-US" altLang="zh-CN" b="0" dirty="0">
                <a:solidFill>
                  <a:schemeClr val="tx1"/>
                </a:solidFill>
                <a:latin typeface="黑体" panose="02010609060101010101" pitchFamily="49" charset="-122"/>
              </a:rPr>
              <a:t>AS</a:t>
            </a:r>
            <a:r>
              <a:rPr lang="zh-CN" altLang="en-US" b="0" dirty="0">
                <a:solidFill>
                  <a:schemeClr val="tx1"/>
                </a:solidFill>
                <a:latin typeface="黑体" panose="02010609060101010101" pitchFamily="49" charset="-122"/>
              </a:rPr>
              <a:t>模型对外来冲击的反应</a:t>
            </a:r>
            <a:endParaRPr lang="zh-CN" altLang="en-US" b="0" dirty="0">
              <a:solidFill>
                <a:schemeClr val="tx1"/>
              </a:solidFill>
              <a:latin typeface="黑体" panose="02010609060101010101" pitchFamily="49" charset="-122"/>
            </a:endParaRPr>
          </a:p>
          <a:p>
            <a:pPr>
              <a:buNone/>
            </a:pPr>
            <a:endParaRPr lang="zh-CN" altLang="en-US" sz="1000" b="0" dirty="0">
              <a:latin typeface="黑体" panose="02010609060101010101" pitchFamily="49" charset="-122"/>
            </a:endParaRPr>
          </a:p>
          <a:p>
            <a:pPr lvl="1" eaLnBrk="1" hangingPunct="1">
              <a:lnSpc>
                <a:spcPct val="150000"/>
              </a:lnSpc>
              <a:buNone/>
            </a:pPr>
            <a:r>
              <a:rPr lang="zh-CN" altLang="en-US" dirty="0">
                <a:solidFill>
                  <a:srgbClr val="C00000"/>
                </a:solidFill>
              </a:rPr>
              <a:t>一、对总需求方面扰动和冲击的反应</a:t>
            </a:r>
            <a:endParaRPr lang="en-US" altLang="zh-CN" dirty="0">
              <a:solidFill>
                <a:srgbClr val="C00000"/>
              </a:solidFill>
            </a:endParaRPr>
          </a:p>
          <a:p>
            <a:pPr lvl="1" eaLnBrk="1" hangingPunct="1">
              <a:lnSpc>
                <a:spcPct val="150000"/>
              </a:lnSpc>
              <a:buNone/>
            </a:pPr>
            <a:r>
              <a:rPr lang="zh-CN" altLang="en-US" dirty="0">
                <a:solidFill>
                  <a:srgbClr val="C00000"/>
                </a:solidFill>
              </a:rPr>
              <a:t>二、对总供给方面扰动和冲击的反应</a:t>
            </a:r>
            <a:endParaRPr lang="en-US" altLang="zh-CN" dirty="0">
              <a:solidFill>
                <a:srgbClr val="C00000"/>
              </a:solidFill>
            </a:endParaRPr>
          </a:p>
          <a:p>
            <a:pPr lvl="1" eaLnBrk="1" hangingPunct="1"/>
            <a:endParaRPr lang="zh-CN" altLang="en-US" b="1" dirty="0">
              <a:latin typeface="黑体" panose="02010609060101010101" pitchFamily="49" charset="-122"/>
            </a:endParaRPr>
          </a:p>
        </p:txBody>
      </p:sp>
      <p:sp>
        <p:nvSpPr>
          <p:cNvPr id="50179" name="Rectangle 4"/>
          <p:cNvSpPr>
            <a:spLocks noGrp="1"/>
          </p:cNvSpPr>
          <p:nvPr>
            <p:ph type="title"/>
          </p:nvPr>
        </p:nvSpPr>
        <p:spPr>
          <a:xfrm>
            <a:off x="468313" y="1028700"/>
            <a:ext cx="8229600" cy="1393825"/>
          </a:xfrm>
        </p:spPr>
        <p:txBody>
          <a:bodyPr vert="horz" wrap="square" lIns="91440" tIns="45720" rIns="91440" bIns="45720" anchor="ctr" anchorCtr="0"/>
          <a:p>
            <a:r>
              <a:rPr lang="zh-CN" altLang="en-US" sz="3200" dirty="0"/>
              <a:t>第十二章     </a:t>
            </a:r>
            <a:r>
              <a:rPr lang="zh-CN" altLang="en-US" sz="3200" dirty="0">
                <a:latin typeface="黑体" panose="02010609060101010101" pitchFamily="49" charset="-122"/>
              </a:rPr>
              <a:t>国民收入的决定：</a:t>
            </a:r>
            <a:r>
              <a:rPr lang="en-US" altLang="zh-CN" sz="3200" dirty="0">
                <a:latin typeface="黑体" panose="02010609060101010101" pitchFamily="49" charset="-122"/>
              </a:rPr>
              <a:t>AD</a:t>
            </a:r>
            <a:r>
              <a:rPr lang="zh-CN" altLang="en-US" sz="3200" dirty="0">
                <a:solidFill>
                  <a:schemeClr val="tx1"/>
                </a:solidFill>
                <a:latin typeface="黑体" panose="02010609060101010101" pitchFamily="49" charset="-122"/>
              </a:rPr>
              <a:t>▬</a:t>
            </a:r>
            <a:r>
              <a:rPr lang="en-US" altLang="zh-CN" sz="3200" dirty="0">
                <a:solidFill>
                  <a:schemeClr val="tx1"/>
                </a:solidFill>
                <a:latin typeface="黑体" panose="02010609060101010101" pitchFamily="49" charset="-122"/>
              </a:rPr>
              <a:t>AS</a:t>
            </a:r>
            <a:r>
              <a:rPr lang="zh-CN" altLang="en-US" sz="3200" dirty="0">
                <a:solidFill>
                  <a:schemeClr val="tx1"/>
                </a:solidFill>
                <a:latin typeface="黑体" panose="02010609060101010101" pitchFamily="49" charset="-122"/>
              </a:rPr>
              <a:t>模型</a:t>
            </a:r>
            <a:endParaRPr lang="zh-CN" altLang="en-US" sz="32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内容占位符 2"/>
          <p:cNvSpPr>
            <a:spLocks noGrp="1"/>
          </p:cNvSpPr>
          <p:nvPr>
            <p:ph idx="1"/>
          </p:nvPr>
        </p:nvSpPr>
        <p:spPr>
          <a:xfrm>
            <a:off x="0" y="547688"/>
            <a:ext cx="9144000" cy="5389562"/>
          </a:xfrm>
        </p:spPr>
        <p:txBody>
          <a:bodyPr vert="horz" wrap="square" lIns="91440" tIns="45720" rIns="91440" bIns="45720" anchor="t" anchorCtr="0"/>
          <a:p>
            <a:pPr>
              <a:lnSpc>
                <a:spcPct val="150000"/>
              </a:lnSpc>
              <a:buNone/>
            </a:pPr>
            <a:r>
              <a:rPr lang="zh-CN" altLang="en-US" sz="2800" dirty="0"/>
              <a:t>     一、</a:t>
            </a:r>
            <a:r>
              <a:rPr lang="zh-CN" altLang="en-US" sz="2800" strike="sngStrike" dirty="0"/>
              <a:t>对总需求方面扰动和冲击的反应</a:t>
            </a:r>
            <a:endParaRPr lang="en-US" altLang="zh-CN" sz="2800" dirty="0">
              <a:solidFill>
                <a:schemeClr val="tx1"/>
              </a:solidFill>
            </a:endParaRPr>
          </a:p>
          <a:p>
            <a:pPr>
              <a:lnSpc>
                <a:spcPct val="150000"/>
              </a:lnSpc>
              <a:buNone/>
            </a:pPr>
            <a:r>
              <a:rPr lang="zh-CN" altLang="en-US" sz="2400" b="0" dirty="0">
                <a:solidFill>
                  <a:schemeClr val="tx1"/>
                </a:solidFill>
              </a:rPr>
              <a:t>    （一）凯恩斯极端模型对财政政策扰动和需求冲击的反应</a:t>
            </a:r>
            <a:endParaRPr lang="en-US" altLang="zh-CN" sz="2400" b="0" dirty="0">
              <a:solidFill>
                <a:schemeClr val="tx1"/>
              </a:solidFill>
            </a:endParaRPr>
          </a:p>
          <a:p>
            <a:pPr>
              <a:lnSpc>
                <a:spcPct val="150000"/>
              </a:lnSpc>
              <a:buNone/>
            </a:pPr>
            <a:endParaRPr lang="en-US" altLang="zh-CN" sz="2800" b="0" dirty="0">
              <a:solidFill>
                <a:schemeClr val="tx1"/>
              </a:solidFill>
            </a:endParaRPr>
          </a:p>
          <a:p>
            <a:pPr>
              <a:lnSpc>
                <a:spcPct val="150000"/>
              </a:lnSpc>
              <a:buNone/>
            </a:pPr>
            <a:endParaRPr lang="zh-CN" altLang="en-US" sz="2800" b="0" dirty="0">
              <a:solidFill>
                <a:schemeClr val="tx1"/>
              </a:solidFill>
            </a:endParaRPr>
          </a:p>
          <a:p>
            <a:pPr>
              <a:lnSpc>
                <a:spcPct val="150000"/>
              </a:lnSpc>
            </a:pPr>
            <a:endParaRPr lang="zh-CN" altLang="en-US" sz="2800" dirty="0"/>
          </a:p>
        </p:txBody>
      </p:sp>
      <p:pic>
        <p:nvPicPr>
          <p:cNvPr id="51203" name="Picture 10"/>
          <p:cNvPicPr>
            <a:picLocks noChangeAspect="1"/>
          </p:cNvPicPr>
          <p:nvPr/>
        </p:nvPicPr>
        <p:blipFill>
          <a:blip r:embed="rId1"/>
          <a:stretch>
            <a:fillRect/>
          </a:stretch>
        </p:blipFill>
        <p:spPr>
          <a:xfrm>
            <a:off x="2195513" y="2755900"/>
            <a:ext cx="4929187" cy="3362325"/>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Rectangle 3"/>
          <p:cNvSpPr>
            <a:spLocks noGrp="1"/>
          </p:cNvSpPr>
          <p:nvPr>
            <p:ph idx="1"/>
          </p:nvPr>
        </p:nvSpPr>
        <p:spPr>
          <a:xfrm>
            <a:off x="179388" y="1028700"/>
            <a:ext cx="8713787" cy="5099050"/>
          </a:xfrm>
        </p:spPr>
        <p:txBody>
          <a:bodyPr vert="horz" wrap="square" lIns="91440" tIns="45720" rIns="91440" bIns="45720" anchor="t" anchorCtr="0"/>
          <a:p>
            <a:pPr>
              <a:buNone/>
            </a:pPr>
            <a:r>
              <a:rPr lang="zh-CN" altLang="en-US" sz="2400" b="0" dirty="0">
                <a:solidFill>
                  <a:schemeClr val="tx1"/>
                </a:solidFill>
              </a:rPr>
              <a:t>（二）</a:t>
            </a:r>
            <a:r>
              <a:rPr lang="zh-CN" altLang="en-US" sz="2400" b="0" strike="sngStrike" dirty="0">
                <a:solidFill>
                  <a:schemeClr val="tx1"/>
                </a:solidFill>
              </a:rPr>
              <a:t>古典的极端模型对财政政策扰动和需求冲击的反应</a:t>
            </a:r>
            <a:endParaRPr lang="zh-CN" altLang="en-US" sz="2400" b="0" strike="sngStrike" dirty="0">
              <a:solidFill>
                <a:schemeClr val="tx1"/>
              </a:solidFill>
            </a:endParaRPr>
          </a:p>
        </p:txBody>
      </p:sp>
      <p:pic>
        <p:nvPicPr>
          <p:cNvPr id="52227" name="Picture 4"/>
          <p:cNvPicPr>
            <a:picLocks noChangeAspect="1"/>
          </p:cNvPicPr>
          <p:nvPr/>
        </p:nvPicPr>
        <p:blipFill>
          <a:blip r:embed="rId1"/>
          <a:stretch>
            <a:fillRect/>
          </a:stretch>
        </p:blipFill>
        <p:spPr>
          <a:xfrm>
            <a:off x="1763713" y="1990725"/>
            <a:ext cx="5329237" cy="4105275"/>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Rectangle 3"/>
          <p:cNvSpPr>
            <a:spLocks noGrp="1"/>
          </p:cNvSpPr>
          <p:nvPr>
            <p:ph idx="1"/>
          </p:nvPr>
        </p:nvSpPr>
        <p:spPr>
          <a:xfrm>
            <a:off x="457200" y="763588"/>
            <a:ext cx="8229600" cy="5364162"/>
          </a:xfrm>
        </p:spPr>
        <p:txBody>
          <a:bodyPr vert="horz" wrap="square" lIns="91440" tIns="45720" rIns="91440" bIns="45720" anchor="t" anchorCtr="0"/>
          <a:p>
            <a:pPr>
              <a:lnSpc>
                <a:spcPct val="150000"/>
              </a:lnSpc>
              <a:buNone/>
            </a:pPr>
            <a:r>
              <a:rPr lang="zh-CN" altLang="en-US" sz="2400" b="0" dirty="0">
                <a:solidFill>
                  <a:schemeClr val="tx1"/>
                </a:solidFill>
              </a:rPr>
              <a:t>（三）</a:t>
            </a:r>
            <a:r>
              <a:rPr lang="zh-CN" altLang="en-US" sz="2400" b="0" strike="sngStrike" dirty="0">
                <a:solidFill>
                  <a:schemeClr val="tx1"/>
                </a:solidFill>
              </a:rPr>
              <a:t>凯恩斯极端模型对货币政策扰动和需求冲击的反应</a:t>
            </a:r>
            <a:endParaRPr lang="zh-CN" altLang="en-US" sz="2400" b="0" strike="sngStrike" dirty="0">
              <a:solidFill>
                <a:schemeClr val="tx1"/>
              </a:solidFill>
            </a:endParaRPr>
          </a:p>
          <a:p>
            <a:pPr>
              <a:lnSpc>
                <a:spcPct val="150000"/>
              </a:lnSpc>
              <a:buNone/>
            </a:pPr>
            <a:r>
              <a:rPr lang="zh-CN" altLang="en-US" sz="2400" b="0" strike="sngStrike" dirty="0">
                <a:solidFill>
                  <a:schemeClr val="tx1"/>
                </a:solidFill>
              </a:rPr>
              <a:t>（四）古典的极端模型对货币政策扰动和需求冲击的反应</a:t>
            </a:r>
            <a:endParaRPr lang="en-US" altLang="zh-CN" sz="2400" b="0" strike="sngStrike" dirty="0">
              <a:solidFill>
                <a:schemeClr val="tx1"/>
              </a:solidFill>
            </a:endParaRPr>
          </a:p>
          <a:p>
            <a:pPr>
              <a:lnSpc>
                <a:spcPct val="150000"/>
              </a:lnSpc>
              <a:buNone/>
            </a:pPr>
            <a:endParaRPr lang="zh-CN" altLang="en-US" sz="2400" b="0" strike="sngStrike" dirty="0">
              <a:solidFill>
                <a:schemeClr val="tx1"/>
              </a:solidFill>
            </a:endParaRPr>
          </a:p>
        </p:txBody>
      </p:sp>
      <p:pic>
        <p:nvPicPr>
          <p:cNvPr id="53251" name="Picture 4"/>
          <p:cNvPicPr>
            <a:picLocks noChangeAspect="1"/>
          </p:cNvPicPr>
          <p:nvPr/>
        </p:nvPicPr>
        <p:blipFill>
          <a:blip r:embed="rId1"/>
          <a:stretch>
            <a:fillRect/>
          </a:stretch>
        </p:blipFill>
        <p:spPr>
          <a:xfrm>
            <a:off x="250825" y="2349500"/>
            <a:ext cx="4176713" cy="3602038"/>
          </a:xfrm>
          <a:prstGeom prst="rect">
            <a:avLst/>
          </a:prstGeom>
          <a:noFill/>
          <a:ln w="9525">
            <a:noFill/>
          </a:ln>
        </p:spPr>
      </p:pic>
      <p:pic>
        <p:nvPicPr>
          <p:cNvPr id="53252" name="Picture 5"/>
          <p:cNvPicPr>
            <a:picLocks noChangeAspect="1"/>
          </p:cNvPicPr>
          <p:nvPr/>
        </p:nvPicPr>
        <p:blipFill>
          <a:blip r:embed="rId2"/>
          <a:stretch>
            <a:fillRect/>
          </a:stretch>
        </p:blipFill>
        <p:spPr>
          <a:xfrm>
            <a:off x="4500563" y="2349500"/>
            <a:ext cx="4643437" cy="3602038"/>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fld>
            <a:endParaRPr lang="zh-CN" altLang="en-US" sz="1400" dirty="0"/>
          </a:p>
        </p:txBody>
      </p:sp>
      <p:sp>
        <p:nvSpPr>
          <p:cNvPr id="54275" name="Rectangle 2"/>
          <p:cNvSpPr>
            <a:spLocks noGrp="1"/>
          </p:cNvSpPr>
          <p:nvPr>
            <p:ph type="title"/>
          </p:nvPr>
        </p:nvSpPr>
        <p:spPr>
          <a:xfrm>
            <a:off x="468313" y="334963"/>
            <a:ext cx="8218487" cy="1084262"/>
          </a:xfrm>
        </p:spPr>
        <p:txBody>
          <a:bodyPr vert="horz" wrap="square" lIns="91440" tIns="45720" rIns="91440" bIns="45720" anchor="ctr" anchorCtr="0"/>
          <a:p>
            <a:pPr eaLnBrk="1" hangingPunct="1"/>
            <a:br>
              <a:rPr lang="zh-CN" altLang="en-US" sz="1800" dirty="0">
                <a:solidFill>
                  <a:schemeClr val="tx1"/>
                </a:solidFill>
              </a:rPr>
            </a:br>
            <a:r>
              <a:rPr lang="zh-CN" altLang="en-US" sz="2400" b="1" dirty="0">
                <a:solidFill>
                  <a:schemeClr val="tx1"/>
                </a:solidFill>
              </a:rPr>
              <a:t>    </a:t>
            </a:r>
            <a:r>
              <a:rPr lang="en-US" altLang="zh-CN" sz="2000" dirty="0">
                <a:latin typeface="宋体" panose="02010600030101010101" pitchFamily="2" charset="-122"/>
              </a:rPr>
              <a:t>AD</a:t>
            </a:r>
            <a:r>
              <a:rPr lang="zh-CN" altLang="en-US" sz="2000" dirty="0">
                <a:latin typeface="宋体" panose="02010600030101010101" pitchFamily="2" charset="-122"/>
              </a:rPr>
              <a:t>曲线的右移：经济增长与通货膨胀</a:t>
            </a:r>
            <a:endParaRPr lang="zh-CN" altLang="en-US" sz="2000" dirty="0">
              <a:latin typeface="宋体" panose="02010600030101010101" pitchFamily="2" charset="-122"/>
            </a:endParaRPr>
          </a:p>
        </p:txBody>
      </p:sp>
      <p:sp>
        <p:nvSpPr>
          <p:cNvPr id="54276" name="Line 3"/>
          <p:cNvSpPr/>
          <p:nvPr/>
        </p:nvSpPr>
        <p:spPr>
          <a:xfrm flipV="1">
            <a:off x="1978025" y="1917700"/>
            <a:ext cx="0" cy="3744913"/>
          </a:xfrm>
          <a:prstGeom prst="line">
            <a:avLst/>
          </a:prstGeom>
          <a:ln w="12700" cap="flat" cmpd="sng">
            <a:solidFill>
              <a:schemeClr val="tx1"/>
            </a:solidFill>
            <a:prstDash val="solid"/>
            <a:headEnd type="none" w="med" len="med"/>
            <a:tailEnd type="stealth" w="sm" len="lg"/>
          </a:ln>
        </p:spPr>
      </p:sp>
      <p:sp>
        <p:nvSpPr>
          <p:cNvPr id="54277" name="Line 4"/>
          <p:cNvSpPr/>
          <p:nvPr/>
        </p:nvSpPr>
        <p:spPr>
          <a:xfrm>
            <a:off x="1978025" y="5662613"/>
            <a:ext cx="5400675" cy="0"/>
          </a:xfrm>
          <a:prstGeom prst="line">
            <a:avLst/>
          </a:prstGeom>
          <a:ln w="12700" cap="flat" cmpd="sng">
            <a:solidFill>
              <a:schemeClr val="tx1"/>
            </a:solidFill>
            <a:prstDash val="solid"/>
            <a:headEnd type="none" w="med" len="med"/>
            <a:tailEnd type="stealth" w="sm" len="lg"/>
          </a:ln>
        </p:spPr>
      </p:sp>
      <p:sp>
        <p:nvSpPr>
          <p:cNvPr id="54278" name="Text Box 5"/>
          <p:cNvSpPr txBox="1"/>
          <p:nvPr/>
        </p:nvSpPr>
        <p:spPr>
          <a:xfrm>
            <a:off x="1692275" y="5516563"/>
            <a:ext cx="358775" cy="339725"/>
          </a:xfrm>
          <a:prstGeom prst="rect">
            <a:avLst/>
          </a:prstGeom>
          <a:noFill/>
          <a:ln w="9525">
            <a:noFill/>
          </a:ln>
        </p:spPr>
        <p:txBody>
          <a:bodyPr>
            <a:spAutoFit/>
          </a:bodyPr>
          <a:p>
            <a:pPr>
              <a:spcBef>
                <a:spcPct val="50000"/>
              </a:spcBef>
            </a:pPr>
            <a:r>
              <a:rPr lang="en-US" altLang="zh-CN" sz="1600" b="1" i="1" dirty="0">
                <a:latin typeface="Arial" panose="020B0604020202020204" pitchFamily="34" charset="0"/>
              </a:rPr>
              <a:t>0</a:t>
            </a:r>
            <a:endParaRPr lang="en-US" altLang="zh-CN" sz="1600" b="1" i="1" dirty="0">
              <a:latin typeface="Arial" panose="020B0604020202020204" pitchFamily="34" charset="0"/>
            </a:endParaRPr>
          </a:p>
        </p:txBody>
      </p:sp>
      <p:sp>
        <p:nvSpPr>
          <p:cNvPr id="54279" name="Text Box 6"/>
          <p:cNvSpPr txBox="1"/>
          <p:nvPr/>
        </p:nvSpPr>
        <p:spPr>
          <a:xfrm>
            <a:off x="7380288" y="5516563"/>
            <a:ext cx="358775" cy="339725"/>
          </a:xfrm>
          <a:prstGeom prst="rect">
            <a:avLst/>
          </a:prstGeom>
          <a:noFill/>
          <a:ln w="9525">
            <a:noFill/>
          </a:ln>
        </p:spPr>
        <p:txBody>
          <a:bodyPr>
            <a:spAutoFit/>
          </a:bodyPr>
          <a:p>
            <a:pPr>
              <a:spcBef>
                <a:spcPct val="50000"/>
              </a:spcBef>
            </a:pPr>
            <a:r>
              <a:rPr lang="en-US" altLang="zh-CN" sz="1600" b="1" dirty="0">
                <a:latin typeface="Arial" panose="020B0604020202020204" pitchFamily="34" charset="0"/>
              </a:rPr>
              <a:t>Y</a:t>
            </a:r>
            <a:endParaRPr lang="en-US" altLang="zh-CN" sz="1600" b="1" dirty="0">
              <a:latin typeface="Arial" panose="020B0604020202020204" pitchFamily="34" charset="0"/>
            </a:endParaRPr>
          </a:p>
        </p:txBody>
      </p:sp>
      <p:sp>
        <p:nvSpPr>
          <p:cNvPr id="54280" name="Text Box 7"/>
          <p:cNvSpPr txBox="1"/>
          <p:nvPr/>
        </p:nvSpPr>
        <p:spPr>
          <a:xfrm>
            <a:off x="1546225" y="1846263"/>
            <a:ext cx="358775" cy="338137"/>
          </a:xfrm>
          <a:prstGeom prst="rect">
            <a:avLst/>
          </a:prstGeom>
          <a:noFill/>
          <a:ln w="9525">
            <a:noFill/>
          </a:ln>
        </p:spPr>
        <p:txBody>
          <a:bodyPr>
            <a:spAutoFit/>
          </a:bodyPr>
          <a:p>
            <a:pPr>
              <a:spcBef>
                <a:spcPct val="50000"/>
              </a:spcBef>
            </a:pPr>
            <a:r>
              <a:rPr lang="en-US" altLang="zh-CN" sz="1600" b="1" dirty="0">
                <a:latin typeface="Arial" panose="020B0604020202020204" pitchFamily="34" charset="0"/>
              </a:rPr>
              <a:t>P</a:t>
            </a:r>
            <a:endParaRPr lang="en-US" altLang="zh-CN" sz="1600" b="1" dirty="0">
              <a:latin typeface="Arial" panose="020B0604020202020204" pitchFamily="34" charset="0"/>
            </a:endParaRPr>
          </a:p>
        </p:txBody>
      </p:sp>
      <p:sp>
        <p:nvSpPr>
          <p:cNvPr id="54281" name="Text Box 8"/>
          <p:cNvSpPr txBox="1"/>
          <p:nvPr/>
        </p:nvSpPr>
        <p:spPr>
          <a:xfrm>
            <a:off x="4572000" y="1844675"/>
            <a:ext cx="1152525" cy="306388"/>
          </a:xfrm>
          <a:prstGeom prst="rect">
            <a:avLst/>
          </a:prstGeom>
          <a:noFill/>
          <a:ln w="9525">
            <a:noFill/>
          </a:ln>
        </p:spPr>
        <p:txBody>
          <a:bodyPr>
            <a:spAutoFit/>
          </a:bodyPr>
          <a:p>
            <a:pPr>
              <a:spcBef>
                <a:spcPct val="50000"/>
              </a:spcBef>
            </a:pPr>
            <a:r>
              <a:rPr lang="en-US" altLang="zh-CN" sz="1400" dirty="0">
                <a:latin typeface="Arial" panose="020B0604020202020204" pitchFamily="34" charset="0"/>
              </a:rPr>
              <a:t>AS</a:t>
            </a:r>
            <a:endParaRPr lang="en-US" altLang="zh-CN" sz="1400" dirty="0">
              <a:latin typeface="Arial" panose="020B0604020202020204" pitchFamily="34" charset="0"/>
            </a:endParaRPr>
          </a:p>
        </p:txBody>
      </p:sp>
      <p:sp>
        <p:nvSpPr>
          <p:cNvPr id="54282" name="Arc 9"/>
          <p:cNvSpPr/>
          <p:nvPr/>
        </p:nvSpPr>
        <p:spPr>
          <a:xfrm flipV="1">
            <a:off x="3275013" y="3503613"/>
            <a:ext cx="1512887" cy="1223962"/>
          </a:xfrm>
          <a:custGeom>
            <a:avLst/>
            <a:gdLst>
              <a:gd name="txL" fmla="*/ 0 w 21600"/>
              <a:gd name="txT" fmla="*/ 0 h 21600"/>
              <a:gd name="txR" fmla="*/ 21600 w 21600"/>
              <a:gd name="txB" fmla="*/ 21600 h 21600"/>
            </a:gdLst>
            <a:ahLst/>
            <a:cxnLst>
              <a:cxn ang="0">
                <a:pos x="0" y="0"/>
              </a:cxn>
              <a:cxn ang="0">
                <a:pos x="2147483647" y="2147483647"/>
              </a:cxn>
              <a:cxn ang="0">
                <a:pos x="0" y="2147483647"/>
              </a:cxn>
            </a:cxnLst>
            <a:rect l="txL" t="txT" r="txR" b="tx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flat" cmpd="sng">
            <a:solidFill>
              <a:srgbClr val="0000FF">
                <a:alpha val="100000"/>
              </a:srgbClr>
            </a:solidFill>
            <a:prstDash val="solid"/>
            <a:round/>
            <a:headEnd type="none" w="med" len="med"/>
            <a:tailEnd type="none" w="med" len="med"/>
          </a:ln>
        </p:spPr>
        <p:txBody>
          <a:bodyPr/>
          <a:p>
            <a:endParaRPr lang="zh-CN" altLang="en-US"/>
          </a:p>
        </p:txBody>
      </p:sp>
      <p:sp>
        <p:nvSpPr>
          <p:cNvPr id="54283" name="Line 10"/>
          <p:cNvSpPr/>
          <p:nvPr/>
        </p:nvSpPr>
        <p:spPr>
          <a:xfrm flipV="1">
            <a:off x="4786313" y="2278063"/>
            <a:ext cx="0" cy="1225550"/>
          </a:xfrm>
          <a:prstGeom prst="line">
            <a:avLst/>
          </a:prstGeom>
          <a:ln w="19050" cap="flat" cmpd="sng">
            <a:solidFill>
              <a:srgbClr val="0000FF"/>
            </a:solidFill>
            <a:prstDash val="solid"/>
            <a:headEnd type="none" w="med" len="med"/>
            <a:tailEnd type="none" w="med" len="med"/>
          </a:ln>
        </p:spPr>
      </p:sp>
      <p:sp>
        <p:nvSpPr>
          <p:cNvPr id="54284" name="Text Box 11"/>
          <p:cNvSpPr txBox="1"/>
          <p:nvPr/>
        </p:nvSpPr>
        <p:spPr>
          <a:xfrm>
            <a:off x="2555875" y="2638425"/>
            <a:ext cx="1152525" cy="307975"/>
          </a:xfrm>
          <a:prstGeom prst="rect">
            <a:avLst/>
          </a:prstGeom>
          <a:noFill/>
          <a:ln w="9525">
            <a:noFill/>
          </a:ln>
        </p:spPr>
        <p:txBody>
          <a:bodyPr>
            <a:spAutoFit/>
          </a:bodyPr>
          <a:p>
            <a:pPr>
              <a:spcBef>
                <a:spcPct val="50000"/>
              </a:spcBef>
            </a:pPr>
            <a:r>
              <a:rPr lang="en-US" altLang="zh-CN" sz="1400" dirty="0">
                <a:latin typeface="Arial" panose="020B0604020202020204" pitchFamily="34" charset="0"/>
              </a:rPr>
              <a:t>AD</a:t>
            </a:r>
            <a:r>
              <a:rPr lang="en-US" altLang="zh-CN" sz="1400" baseline="-25000" dirty="0">
                <a:latin typeface="Arial" panose="020B0604020202020204" pitchFamily="34" charset="0"/>
              </a:rPr>
              <a:t>1</a:t>
            </a:r>
            <a:endParaRPr lang="en-US" altLang="zh-CN" sz="1400" baseline="-25000" dirty="0">
              <a:latin typeface="Arial" panose="020B0604020202020204" pitchFamily="34" charset="0"/>
            </a:endParaRPr>
          </a:p>
        </p:txBody>
      </p:sp>
      <p:sp>
        <p:nvSpPr>
          <p:cNvPr id="54285" name="Text Box 12"/>
          <p:cNvSpPr txBox="1"/>
          <p:nvPr/>
        </p:nvSpPr>
        <p:spPr>
          <a:xfrm>
            <a:off x="4067175" y="4005263"/>
            <a:ext cx="576263" cy="307975"/>
          </a:xfrm>
          <a:prstGeom prst="rect">
            <a:avLst/>
          </a:prstGeom>
          <a:noFill/>
          <a:ln w="9525">
            <a:noFill/>
          </a:ln>
        </p:spPr>
        <p:txBody>
          <a:bodyPr>
            <a:spAutoFit/>
          </a:bodyPr>
          <a:p>
            <a:pPr>
              <a:spcBef>
                <a:spcPct val="50000"/>
              </a:spcBef>
            </a:pPr>
            <a:r>
              <a:rPr lang="en-US" altLang="zh-CN" sz="1400" i="1" dirty="0">
                <a:latin typeface="Arial" panose="020B0604020202020204" pitchFamily="34" charset="0"/>
              </a:rPr>
              <a:t>E</a:t>
            </a:r>
            <a:r>
              <a:rPr lang="en-US" altLang="zh-CN" sz="1400" i="1" baseline="-25000" dirty="0">
                <a:latin typeface="Arial" panose="020B0604020202020204" pitchFamily="34" charset="0"/>
              </a:rPr>
              <a:t>1</a:t>
            </a:r>
            <a:endParaRPr lang="en-US" altLang="zh-CN" sz="1400" i="1" baseline="-25000" dirty="0">
              <a:latin typeface="Arial" panose="020B0604020202020204" pitchFamily="34" charset="0"/>
            </a:endParaRPr>
          </a:p>
        </p:txBody>
      </p:sp>
      <p:sp>
        <p:nvSpPr>
          <p:cNvPr id="54286" name="Line 14"/>
          <p:cNvSpPr/>
          <p:nvPr/>
        </p:nvSpPr>
        <p:spPr>
          <a:xfrm>
            <a:off x="2698750" y="2925763"/>
            <a:ext cx="2592388" cy="2378075"/>
          </a:xfrm>
          <a:prstGeom prst="line">
            <a:avLst/>
          </a:prstGeom>
          <a:ln w="19050" cap="flat" cmpd="sng">
            <a:solidFill>
              <a:srgbClr val="0000FF"/>
            </a:solidFill>
            <a:prstDash val="solid"/>
            <a:headEnd type="none" w="med" len="med"/>
            <a:tailEnd type="none" w="med" len="med"/>
          </a:ln>
        </p:spPr>
      </p:sp>
      <p:sp>
        <p:nvSpPr>
          <p:cNvPr id="54287" name="Line 15"/>
          <p:cNvSpPr/>
          <p:nvPr/>
        </p:nvSpPr>
        <p:spPr>
          <a:xfrm flipH="1">
            <a:off x="1978025" y="4367213"/>
            <a:ext cx="2305050" cy="0"/>
          </a:xfrm>
          <a:prstGeom prst="line">
            <a:avLst/>
          </a:prstGeom>
          <a:ln w="9525" cap="flat" cmpd="sng">
            <a:solidFill>
              <a:srgbClr val="FF0000"/>
            </a:solidFill>
            <a:prstDash val="dash"/>
            <a:headEnd type="none" w="med" len="med"/>
            <a:tailEnd type="none" w="med" len="med"/>
          </a:ln>
        </p:spPr>
      </p:sp>
      <p:sp>
        <p:nvSpPr>
          <p:cNvPr id="54288" name="Line 16"/>
          <p:cNvSpPr/>
          <p:nvPr/>
        </p:nvSpPr>
        <p:spPr>
          <a:xfrm>
            <a:off x="4283075" y="4367213"/>
            <a:ext cx="0" cy="1295400"/>
          </a:xfrm>
          <a:prstGeom prst="line">
            <a:avLst/>
          </a:prstGeom>
          <a:ln w="9525" cap="flat" cmpd="sng">
            <a:solidFill>
              <a:srgbClr val="FF0000"/>
            </a:solidFill>
            <a:prstDash val="dash"/>
            <a:headEnd type="none" w="med" len="med"/>
            <a:tailEnd type="none" w="med" len="med"/>
          </a:ln>
        </p:spPr>
      </p:sp>
      <p:sp>
        <p:nvSpPr>
          <p:cNvPr id="54289" name="Text Box 17"/>
          <p:cNvSpPr txBox="1"/>
          <p:nvPr/>
        </p:nvSpPr>
        <p:spPr>
          <a:xfrm>
            <a:off x="1619250" y="4151313"/>
            <a:ext cx="503238" cy="307975"/>
          </a:xfrm>
          <a:prstGeom prst="rect">
            <a:avLst/>
          </a:prstGeom>
          <a:noFill/>
          <a:ln w="9525">
            <a:noFill/>
          </a:ln>
        </p:spPr>
        <p:txBody>
          <a:bodyPr>
            <a:spAutoFit/>
          </a:bodyPr>
          <a:p>
            <a:pPr>
              <a:spcBef>
                <a:spcPct val="50000"/>
              </a:spcBef>
            </a:pPr>
            <a:r>
              <a:rPr lang="en-US" altLang="zh-CN" sz="1400" i="1" dirty="0">
                <a:latin typeface="Arial" panose="020B0604020202020204" pitchFamily="34" charset="0"/>
              </a:rPr>
              <a:t>P</a:t>
            </a:r>
            <a:r>
              <a:rPr lang="en-US" altLang="zh-CN" sz="1400" i="1" baseline="-25000" dirty="0">
                <a:latin typeface="Arial" panose="020B0604020202020204" pitchFamily="34" charset="0"/>
              </a:rPr>
              <a:t>1</a:t>
            </a:r>
            <a:endParaRPr lang="en-US" altLang="zh-CN" sz="1400" i="1" baseline="-25000" dirty="0">
              <a:latin typeface="Arial" panose="020B0604020202020204" pitchFamily="34" charset="0"/>
            </a:endParaRPr>
          </a:p>
        </p:txBody>
      </p:sp>
      <p:sp>
        <p:nvSpPr>
          <p:cNvPr id="54290" name="Text Box 18"/>
          <p:cNvSpPr txBox="1"/>
          <p:nvPr/>
        </p:nvSpPr>
        <p:spPr>
          <a:xfrm>
            <a:off x="4067175" y="5735638"/>
            <a:ext cx="503238" cy="307975"/>
          </a:xfrm>
          <a:prstGeom prst="rect">
            <a:avLst/>
          </a:prstGeom>
          <a:noFill/>
          <a:ln w="9525">
            <a:noFill/>
          </a:ln>
        </p:spPr>
        <p:txBody>
          <a:bodyPr>
            <a:spAutoFit/>
          </a:bodyPr>
          <a:p>
            <a:pPr>
              <a:spcBef>
                <a:spcPct val="50000"/>
              </a:spcBef>
            </a:pPr>
            <a:r>
              <a:rPr lang="en-US" altLang="zh-CN" sz="1400" i="1" dirty="0">
                <a:latin typeface="Arial" panose="020B0604020202020204" pitchFamily="34" charset="0"/>
              </a:rPr>
              <a:t>Y</a:t>
            </a:r>
            <a:r>
              <a:rPr lang="en-US" altLang="zh-CN" sz="1400" i="1" baseline="-25000" dirty="0">
                <a:latin typeface="Arial" panose="020B0604020202020204" pitchFamily="34" charset="0"/>
              </a:rPr>
              <a:t>1</a:t>
            </a:r>
            <a:endParaRPr lang="en-US" altLang="zh-CN" sz="1400" i="1" baseline="-25000" dirty="0">
              <a:latin typeface="Arial" panose="020B0604020202020204" pitchFamily="34" charset="0"/>
            </a:endParaRPr>
          </a:p>
        </p:txBody>
      </p:sp>
      <p:sp>
        <p:nvSpPr>
          <p:cNvPr id="2296851" name="Line 19"/>
          <p:cNvSpPr/>
          <p:nvPr/>
        </p:nvSpPr>
        <p:spPr>
          <a:xfrm>
            <a:off x="3924300" y="2133600"/>
            <a:ext cx="2592388" cy="2378075"/>
          </a:xfrm>
          <a:prstGeom prst="line">
            <a:avLst/>
          </a:prstGeom>
          <a:ln w="19050" cap="flat" cmpd="sng">
            <a:solidFill>
              <a:srgbClr val="0000FF"/>
            </a:solidFill>
            <a:prstDash val="solid"/>
            <a:headEnd type="none" w="med" len="med"/>
            <a:tailEnd type="none" w="med" len="med"/>
          </a:ln>
        </p:spPr>
      </p:sp>
      <p:sp>
        <p:nvSpPr>
          <p:cNvPr id="2296852" name="Line 20"/>
          <p:cNvSpPr/>
          <p:nvPr/>
        </p:nvSpPr>
        <p:spPr>
          <a:xfrm>
            <a:off x="3419475" y="2424113"/>
            <a:ext cx="2592388" cy="2374900"/>
          </a:xfrm>
          <a:prstGeom prst="line">
            <a:avLst/>
          </a:prstGeom>
          <a:ln w="19050" cap="flat" cmpd="sng">
            <a:solidFill>
              <a:srgbClr val="0000FF"/>
            </a:solidFill>
            <a:prstDash val="solid"/>
            <a:headEnd type="none" w="med" len="med"/>
            <a:tailEnd type="none" w="med" len="med"/>
          </a:ln>
        </p:spPr>
      </p:sp>
      <p:sp>
        <p:nvSpPr>
          <p:cNvPr id="2296853" name="Text Box 21"/>
          <p:cNvSpPr txBox="1"/>
          <p:nvPr/>
        </p:nvSpPr>
        <p:spPr>
          <a:xfrm>
            <a:off x="2916238" y="2206625"/>
            <a:ext cx="792162" cy="307975"/>
          </a:xfrm>
          <a:prstGeom prst="rect">
            <a:avLst/>
          </a:prstGeom>
          <a:noFill/>
          <a:ln w="9525">
            <a:noFill/>
          </a:ln>
        </p:spPr>
        <p:txBody>
          <a:bodyPr>
            <a:spAutoFit/>
          </a:bodyPr>
          <a:p>
            <a:pPr>
              <a:spcBef>
                <a:spcPct val="50000"/>
              </a:spcBef>
            </a:pPr>
            <a:r>
              <a:rPr lang="en-US" altLang="zh-CN" sz="1400" dirty="0">
                <a:latin typeface="Arial" panose="020B0604020202020204" pitchFamily="34" charset="0"/>
              </a:rPr>
              <a:t>AD</a:t>
            </a:r>
            <a:r>
              <a:rPr lang="en-US" altLang="zh-CN" sz="1400" baseline="-25000" dirty="0">
                <a:latin typeface="Arial" panose="020B0604020202020204" pitchFamily="34" charset="0"/>
              </a:rPr>
              <a:t>2</a:t>
            </a:r>
            <a:endParaRPr lang="en-US" altLang="zh-CN" sz="1400" baseline="-25000" dirty="0">
              <a:latin typeface="Arial" panose="020B0604020202020204" pitchFamily="34" charset="0"/>
            </a:endParaRPr>
          </a:p>
        </p:txBody>
      </p:sp>
      <p:sp>
        <p:nvSpPr>
          <p:cNvPr id="2296854" name="Text Box 22"/>
          <p:cNvSpPr txBox="1"/>
          <p:nvPr/>
        </p:nvSpPr>
        <p:spPr>
          <a:xfrm>
            <a:off x="3419475" y="1844675"/>
            <a:ext cx="792163" cy="306388"/>
          </a:xfrm>
          <a:prstGeom prst="rect">
            <a:avLst/>
          </a:prstGeom>
          <a:noFill/>
          <a:ln w="9525">
            <a:noFill/>
          </a:ln>
        </p:spPr>
        <p:txBody>
          <a:bodyPr>
            <a:spAutoFit/>
          </a:bodyPr>
          <a:p>
            <a:pPr>
              <a:spcBef>
                <a:spcPct val="50000"/>
              </a:spcBef>
            </a:pPr>
            <a:r>
              <a:rPr lang="en-US" altLang="zh-CN" sz="1400" dirty="0">
                <a:latin typeface="Arial" panose="020B0604020202020204" pitchFamily="34" charset="0"/>
              </a:rPr>
              <a:t>AD</a:t>
            </a:r>
            <a:r>
              <a:rPr lang="en-US" altLang="zh-CN" sz="1400" baseline="-25000" dirty="0">
                <a:latin typeface="Arial" panose="020B0604020202020204" pitchFamily="34" charset="0"/>
              </a:rPr>
              <a:t>3</a:t>
            </a:r>
            <a:endParaRPr lang="en-US" altLang="zh-CN" sz="1400" baseline="-25000" dirty="0">
              <a:latin typeface="Arial" panose="020B0604020202020204" pitchFamily="34" charset="0"/>
            </a:endParaRPr>
          </a:p>
        </p:txBody>
      </p:sp>
      <p:sp>
        <p:nvSpPr>
          <p:cNvPr id="2296855" name="Text Box 23"/>
          <p:cNvSpPr txBox="1"/>
          <p:nvPr/>
        </p:nvSpPr>
        <p:spPr>
          <a:xfrm>
            <a:off x="4786313" y="3432175"/>
            <a:ext cx="576262" cy="307975"/>
          </a:xfrm>
          <a:prstGeom prst="rect">
            <a:avLst/>
          </a:prstGeom>
          <a:noFill/>
          <a:ln w="9525">
            <a:noFill/>
          </a:ln>
        </p:spPr>
        <p:txBody>
          <a:bodyPr>
            <a:spAutoFit/>
          </a:bodyPr>
          <a:p>
            <a:pPr>
              <a:spcBef>
                <a:spcPct val="50000"/>
              </a:spcBef>
            </a:pPr>
            <a:r>
              <a:rPr lang="en-US" altLang="zh-CN" sz="1400" i="1" dirty="0">
                <a:latin typeface="Arial" panose="020B0604020202020204" pitchFamily="34" charset="0"/>
              </a:rPr>
              <a:t>E</a:t>
            </a:r>
            <a:r>
              <a:rPr lang="en-US" altLang="zh-CN" sz="1400" i="1" baseline="-25000" dirty="0">
                <a:latin typeface="Arial" panose="020B0604020202020204" pitchFamily="34" charset="0"/>
              </a:rPr>
              <a:t>2</a:t>
            </a:r>
            <a:endParaRPr lang="en-US" altLang="zh-CN" sz="1400" i="1" baseline="-25000" dirty="0">
              <a:latin typeface="Arial" panose="020B0604020202020204" pitchFamily="34" charset="0"/>
            </a:endParaRPr>
          </a:p>
        </p:txBody>
      </p:sp>
      <p:sp>
        <p:nvSpPr>
          <p:cNvPr id="2296856" name="Text Box 24"/>
          <p:cNvSpPr txBox="1"/>
          <p:nvPr/>
        </p:nvSpPr>
        <p:spPr>
          <a:xfrm>
            <a:off x="4786313" y="2640013"/>
            <a:ext cx="576262" cy="307975"/>
          </a:xfrm>
          <a:prstGeom prst="rect">
            <a:avLst/>
          </a:prstGeom>
          <a:noFill/>
          <a:ln w="9525">
            <a:noFill/>
          </a:ln>
        </p:spPr>
        <p:txBody>
          <a:bodyPr>
            <a:spAutoFit/>
          </a:bodyPr>
          <a:p>
            <a:pPr>
              <a:spcBef>
                <a:spcPct val="50000"/>
              </a:spcBef>
            </a:pPr>
            <a:r>
              <a:rPr lang="en-US" altLang="zh-CN" sz="1400" i="1" dirty="0">
                <a:latin typeface="Arial" panose="020B0604020202020204" pitchFamily="34" charset="0"/>
              </a:rPr>
              <a:t>E</a:t>
            </a:r>
            <a:r>
              <a:rPr lang="en-US" altLang="zh-CN" sz="1400" i="1" baseline="-25000" dirty="0">
                <a:latin typeface="Arial" panose="020B0604020202020204" pitchFamily="34" charset="0"/>
              </a:rPr>
              <a:t>3</a:t>
            </a:r>
            <a:endParaRPr lang="en-US" altLang="zh-CN" sz="1400" i="1" baseline="-25000" dirty="0">
              <a:latin typeface="Arial" panose="020B0604020202020204" pitchFamily="34" charset="0"/>
            </a:endParaRPr>
          </a:p>
        </p:txBody>
      </p:sp>
      <p:sp>
        <p:nvSpPr>
          <p:cNvPr id="2296857" name="Line 25"/>
          <p:cNvSpPr/>
          <p:nvPr/>
        </p:nvSpPr>
        <p:spPr>
          <a:xfrm>
            <a:off x="1978025" y="3648075"/>
            <a:ext cx="2808288" cy="0"/>
          </a:xfrm>
          <a:prstGeom prst="line">
            <a:avLst/>
          </a:prstGeom>
          <a:ln w="9525" cap="flat" cmpd="sng">
            <a:solidFill>
              <a:srgbClr val="FF0000"/>
            </a:solidFill>
            <a:prstDash val="dash"/>
            <a:headEnd type="none" w="med" len="med"/>
            <a:tailEnd type="none" w="med" len="med"/>
          </a:ln>
        </p:spPr>
      </p:sp>
      <p:sp>
        <p:nvSpPr>
          <p:cNvPr id="2296858" name="Line 26"/>
          <p:cNvSpPr/>
          <p:nvPr/>
        </p:nvSpPr>
        <p:spPr>
          <a:xfrm>
            <a:off x="1978025" y="2925763"/>
            <a:ext cx="2808288" cy="0"/>
          </a:xfrm>
          <a:prstGeom prst="line">
            <a:avLst/>
          </a:prstGeom>
          <a:ln w="9525" cap="flat" cmpd="sng">
            <a:solidFill>
              <a:srgbClr val="FF0000"/>
            </a:solidFill>
            <a:prstDash val="dash"/>
            <a:headEnd type="none" w="med" len="med"/>
            <a:tailEnd type="none" w="med" len="med"/>
          </a:ln>
        </p:spPr>
      </p:sp>
      <p:sp>
        <p:nvSpPr>
          <p:cNvPr id="2296859" name="Line 27"/>
          <p:cNvSpPr/>
          <p:nvPr/>
        </p:nvSpPr>
        <p:spPr>
          <a:xfrm>
            <a:off x="4787900" y="3646488"/>
            <a:ext cx="0" cy="2016125"/>
          </a:xfrm>
          <a:prstGeom prst="line">
            <a:avLst/>
          </a:prstGeom>
          <a:ln w="9525" cap="flat" cmpd="sng">
            <a:solidFill>
              <a:srgbClr val="FF0000"/>
            </a:solidFill>
            <a:prstDash val="dash"/>
            <a:headEnd type="none" w="med" len="med"/>
            <a:tailEnd type="none" w="med" len="med"/>
          </a:ln>
        </p:spPr>
      </p:sp>
      <p:sp>
        <p:nvSpPr>
          <p:cNvPr id="2296860" name="Text Box 28"/>
          <p:cNvSpPr txBox="1"/>
          <p:nvPr/>
        </p:nvSpPr>
        <p:spPr>
          <a:xfrm>
            <a:off x="1619250" y="3430588"/>
            <a:ext cx="503238" cy="306387"/>
          </a:xfrm>
          <a:prstGeom prst="rect">
            <a:avLst/>
          </a:prstGeom>
          <a:noFill/>
          <a:ln w="9525">
            <a:noFill/>
          </a:ln>
        </p:spPr>
        <p:txBody>
          <a:bodyPr>
            <a:spAutoFit/>
          </a:bodyPr>
          <a:p>
            <a:pPr>
              <a:spcBef>
                <a:spcPct val="50000"/>
              </a:spcBef>
            </a:pPr>
            <a:r>
              <a:rPr lang="en-US" altLang="zh-CN" sz="1400" i="1" dirty="0">
                <a:latin typeface="Arial" panose="020B0604020202020204" pitchFamily="34" charset="0"/>
              </a:rPr>
              <a:t>P</a:t>
            </a:r>
            <a:r>
              <a:rPr lang="en-US" altLang="zh-CN" sz="1400" i="1" baseline="-25000" dirty="0">
                <a:latin typeface="Arial" panose="020B0604020202020204" pitchFamily="34" charset="0"/>
              </a:rPr>
              <a:t>2</a:t>
            </a:r>
            <a:endParaRPr lang="en-US" altLang="zh-CN" sz="1400" i="1" baseline="-25000" dirty="0">
              <a:latin typeface="Arial" panose="020B0604020202020204" pitchFamily="34" charset="0"/>
            </a:endParaRPr>
          </a:p>
        </p:txBody>
      </p:sp>
      <p:sp>
        <p:nvSpPr>
          <p:cNvPr id="2296861" name="Text Box 29"/>
          <p:cNvSpPr txBox="1"/>
          <p:nvPr/>
        </p:nvSpPr>
        <p:spPr>
          <a:xfrm>
            <a:off x="1619250" y="2708275"/>
            <a:ext cx="503238" cy="307975"/>
          </a:xfrm>
          <a:prstGeom prst="rect">
            <a:avLst/>
          </a:prstGeom>
          <a:noFill/>
          <a:ln w="9525">
            <a:noFill/>
          </a:ln>
        </p:spPr>
        <p:txBody>
          <a:bodyPr>
            <a:spAutoFit/>
          </a:bodyPr>
          <a:p>
            <a:pPr>
              <a:spcBef>
                <a:spcPct val="50000"/>
              </a:spcBef>
            </a:pPr>
            <a:r>
              <a:rPr lang="en-US" altLang="zh-CN" sz="1400" i="1" dirty="0">
                <a:latin typeface="Arial" panose="020B0604020202020204" pitchFamily="34" charset="0"/>
              </a:rPr>
              <a:t>P</a:t>
            </a:r>
            <a:r>
              <a:rPr lang="en-US" altLang="zh-CN" sz="1400" i="1" baseline="-25000" dirty="0">
                <a:latin typeface="Arial" panose="020B0604020202020204" pitchFamily="34" charset="0"/>
              </a:rPr>
              <a:t>3</a:t>
            </a:r>
            <a:endParaRPr lang="en-US" altLang="zh-CN" sz="1400" i="1" baseline="-25000" dirty="0">
              <a:latin typeface="Arial" panose="020B0604020202020204" pitchFamily="34" charset="0"/>
            </a:endParaRPr>
          </a:p>
        </p:txBody>
      </p:sp>
      <p:sp>
        <p:nvSpPr>
          <p:cNvPr id="2296862" name="Text Box 30"/>
          <p:cNvSpPr txBox="1"/>
          <p:nvPr/>
        </p:nvSpPr>
        <p:spPr>
          <a:xfrm>
            <a:off x="4643438" y="5735638"/>
            <a:ext cx="503237" cy="307975"/>
          </a:xfrm>
          <a:prstGeom prst="rect">
            <a:avLst/>
          </a:prstGeom>
          <a:noFill/>
          <a:ln w="9525">
            <a:noFill/>
          </a:ln>
        </p:spPr>
        <p:txBody>
          <a:bodyPr>
            <a:spAutoFit/>
          </a:bodyPr>
          <a:p>
            <a:pPr>
              <a:spcBef>
                <a:spcPct val="50000"/>
              </a:spcBef>
            </a:pPr>
            <a:r>
              <a:rPr lang="en-US" altLang="zh-CN" sz="1400" i="1" dirty="0">
                <a:latin typeface="Arial" panose="020B0604020202020204" pitchFamily="34" charset="0"/>
              </a:rPr>
              <a:t>Y</a:t>
            </a:r>
            <a:r>
              <a:rPr lang="en-US" altLang="zh-CN" sz="1400" i="1" baseline="-25000" dirty="0">
                <a:latin typeface="Arial" panose="020B0604020202020204" pitchFamily="34" charset="0"/>
              </a:rPr>
              <a:t>2</a:t>
            </a:r>
            <a:endParaRPr lang="en-US" altLang="zh-CN" sz="1400" i="1" baseline="-250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96852"/>
                                        </p:tgtEl>
                                        <p:attrNameLst>
                                          <p:attrName>style.visibility</p:attrName>
                                        </p:attrNameLst>
                                      </p:cBhvr>
                                      <p:to>
                                        <p:strVal val="visible"/>
                                      </p:to>
                                    </p:set>
                                    <p:anim calcmode="lin" valueType="num">
                                      <p:cBhvr additive="base">
                                        <p:cTn id="7" dur="500" fill="hold"/>
                                        <p:tgtEl>
                                          <p:spTgt spid="2296852"/>
                                        </p:tgtEl>
                                        <p:attrNameLst>
                                          <p:attrName>ppt_x</p:attrName>
                                        </p:attrNameLst>
                                      </p:cBhvr>
                                      <p:tavLst>
                                        <p:tav tm="0">
                                          <p:val>
                                            <p:strVal val="#ppt_x"/>
                                          </p:val>
                                        </p:tav>
                                        <p:tav tm="100000">
                                          <p:val>
                                            <p:strVal val="#ppt_x"/>
                                          </p:val>
                                        </p:tav>
                                      </p:tavLst>
                                    </p:anim>
                                    <p:anim calcmode="lin" valueType="num">
                                      <p:cBhvr additive="base">
                                        <p:cTn id="8" dur="500" fill="hold"/>
                                        <p:tgtEl>
                                          <p:spTgt spid="229685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96853"/>
                                        </p:tgtEl>
                                        <p:attrNameLst>
                                          <p:attrName>style.visibility</p:attrName>
                                        </p:attrNameLst>
                                      </p:cBhvr>
                                      <p:to>
                                        <p:strVal val="visible"/>
                                      </p:to>
                                    </p:set>
                                    <p:anim calcmode="lin" valueType="num">
                                      <p:cBhvr additive="base">
                                        <p:cTn id="11" dur="500" fill="hold"/>
                                        <p:tgtEl>
                                          <p:spTgt spid="2296853"/>
                                        </p:tgtEl>
                                        <p:attrNameLst>
                                          <p:attrName>ppt_x</p:attrName>
                                        </p:attrNameLst>
                                      </p:cBhvr>
                                      <p:tavLst>
                                        <p:tav tm="0">
                                          <p:val>
                                            <p:strVal val="#ppt_x"/>
                                          </p:val>
                                        </p:tav>
                                        <p:tav tm="100000">
                                          <p:val>
                                            <p:strVal val="#ppt_x"/>
                                          </p:val>
                                        </p:tav>
                                      </p:tavLst>
                                    </p:anim>
                                    <p:anim calcmode="lin" valueType="num">
                                      <p:cBhvr additive="base">
                                        <p:cTn id="12" dur="500" fill="hold"/>
                                        <p:tgtEl>
                                          <p:spTgt spid="229685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296855"/>
                                        </p:tgtEl>
                                        <p:attrNameLst>
                                          <p:attrName>style.visibility</p:attrName>
                                        </p:attrNameLst>
                                      </p:cBhvr>
                                      <p:to>
                                        <p:strVal val="visible"/>
                                      </p:to>
                                    </p:set>
                                    <p:anim calcmode="lin" valueType="num">
                                      <p:cBhvr additive="base">
                                        <p:cTn id="17" dur="500" fill="hold"/>
                                        <p:tgtEl>
                                          <p:spTgt spid="2296855"/>
                                        </p:tgtEl>
                                        <p:attrNameLst>
                                          <p:attrName>ppt_x</p:attrName>
                                        </p:attrNameLst>
                                      </p:cBhvr>
                                      <p:tavLst>
                                        <p:tav tm="0">
                                          <p:val>
                                            <p:strVal val="#ppt_x"/>
                                          </p:val>
                                        </p:tav>
                                        <p:tav tm="100000">
                                          <p:val>
                                            <p:strVal val="#ppt_x"/>
                                          </p:val>
                                        </p:tav>
                                      </p:tavLst>
                                    </p:anim>
                                    <p:anim calcmode="lin" valueType="num">
                                      <p:cBhvr additive="base">
                                        <p:cTn id="18" dur="500" fill="hold"/>
                                        <p:tgtEl>
                                          <p:spTgt spid="229685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296857"/>
                                        </p:tgtEl>
                                        <p:attrNameLst>
                                          <p:attrName>style.visibility</p:attrName>
                                        </p:attrNameLst>
                                      </p:cBhvr>
                                      <p:to>
                                        <p:strVal val="visible"/>
                                      </p:to>
                                    </p:set>
                                    <p:anim calcmode="lin" valueType="num">
                                      <p:cBhvr additive="base">
                                        <p:cTn id="23" dur="500" fill="hold"/>
                                        <p:tgtEl>
                                          <p:spTgt spid="2296857"/>
                                        </p:tgtEl>
                                        <p:attrNameLst>
                                          <p:attrName>ppt_x</p:attrName>
                                        </p:attrNameLst>
                                      </p:cBhvr>
                                      <p:tavLst>
                                        <p:tav tm="0">
                                          <p:val>
                                            <p:strVal val="#ppt_x"/>
                                          </p:val>
                                        </p:tav>
                                        <p:tav tm="100000">
                                          <p:val>
                                            <p:strVal val="#ppt_x"/>
                                          </p:val>
                                        </p:tav>
                                      </p:tavLst>
                                    </p:anim>
                                    <p:anim calcmode="lin" valueType="num">
                                      <p:cBhvr additive="base">
                                        <p:cTn id="24" dur="500" fill="hold"/>
                                        <p:tgtEl>
                                          <p:spTgt spid="229685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296860"/>
                                        </p:tgtEl>
                                        <p:attrNameLst>
                                          <p:attrName>style.visibility</p:attrName>
                                        </p:attrNameLst>
                                      </p:cBhvr>
                                      <p:to>
                                        <p:strVal val="visible"/>
                                      </p:to>
                                    </p:set>
                                    <p:anim calcmode="lin" valueType="num">
                                      <p:cBhvr additive="base">
                                        <p:cTn id="27" dur="500" fill="hold"/>
                                        <p:tgtEl>
                                          <p:spTgt spid="2296860"/>
                                        </p:tgtEl>
                                        <p:attrNameLst>
                                          <p:attrName>ppt_x</p:attrName>
                                        </p:attrNameLst>
                                      </p:cBhvr>
                                      <p:tavLst>
                                        <p:tav tm="0">
                                          <p:val>
                                            <p:strVal val="#ppt_x"/>
                                          </p:val>
                                        </p:tav>
                                        <p:tav tm="100000">
                                          <p:val>
                                            <p:strVal val="#ppt_x"/>
                                          </p:val>
                                        </p:tav>
                                      </p:tavLst>
                                    </p:anim>
                                    <p:anim calcmode="lin" valueType="num">
                                      <p:cBhvr additive="base">
                                        <p:cTn id="28" dur="500" fill="hold"/>
                                        <p:tgtEl>
                                          <p:spTgt spid="229686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296859"/>
                                        </p:tgtEl>
                                        <p:attrNameLst>
                                          <p:attrName>style.visibility</p:attrName>
                                        </p:attrNameLst>
                                      </p:cBhvr>
                                      <p:to>
                                        <p:strVal val="visible"/>
                                      </p:to>
                                    </p:set>
                                    <p:anim calcmode="lin" valueType="num">
                                      <p:cBhvr additive="base">
                                        <p:cTn id="33" dur="500" fill="hold"/>
                                        <p:tgtEl>
                                          <p:spTgt spid="2296859"/>
                                        </p:tgtEl>
                                        <p:attrNameLst>
                                          <p:attrName>ppt_x</p:attrName>
                                        </p:attrNameLst>
                                      </p:cBhvr>
                                      <p:tavLst>
                                        <p:tav tm="0">
                                          <p:val>
                                            <p:strVal val="#ppt_x"/>
                                          </p:val>
                                        </p:tav>
                                        <p:tav tm="100000">
                                          <p:val>
                                            <p:strVal val="#ppt_x"/>
                                          </p:val>
                                        </p:tav>
                                      </p:tavLst>
                                    </p:anim>
                                    <p:anim calcmode="lin" valueType="num">
                                      <p:cBhvr additive="base">
                                        <p:cTn id="34" dur="500" fill="hold"/>
                                        <p:tgtEl>
                                          <p:spTgt spid="229685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296862"/>
                                        </p:tgtEl>
                                        <p:attrNameLst>
                                          <p:attrName>style.visibility</p:attrName>
                                        </p:attrNameLst>
                                      </p:cBhvr>
                                      <p:to>
                                        <p:strVal val="visible"/>
                                      </p:to>
                                    </p:set>
                                    <p:anim calcmode="lin" valueType="num">
                                      <p:cBhvr additive="base">
                                        <p:cTn id="37" dur="500" fill="hold"/>
                                        <p:tgtEl>
                                          <p:spTgt spid="2296862"/>
                                        </p:tgtEl>
                                        <p:attrNameLst>
                                          <p:attrName>ppt_x</p:attrName>
                                        </p:attrNameLst>
                                      </p:cBhvr>
                                      <p:tavLst>
                                        <p:tav tm="0">
                                          <p:val>
                                            <p:strVal val="#ppt_x"/>
                                          </p:val>
                                        </p:tav>
                                        <p:tav tm="100000">
                                          <p:val>
                                            <p:strVal val="#ppt_x"/>
                                          </p:val>
                                        </p:tav>
                                      </p:tavLst>
                                    </p:anim>
                                    <p:anim calcmode="lin" valueType="num">
                                      <p:cBhvr additive="base">
                                        <p:cTn id="38" dur="500" fill="hold"/>
                                        <p:tgtEl>
                                          <p:spTgt spid="229686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296851"/>
                                        </p:tgtEl>
                                        <p:attrNameLst>
                                          <p:attrName>style.visibility</p:attrName>
                                        </p:attrNameLst>
                                      </p:cBhvr>
                                      <p:to>
                                        <p:strVal val="visible"/>
                                      </p:to>
                                    </p:set>
                                    <p:anim calcmode="lin" valueType="num">
                                      <p:cBhvr additive="base">
                                        <p:cTn id="43" dur="500" fill="hold"/>
                                        <p:tgtEl>
                                          <p:spTgt spid="2296851"/>
                                        </p:tgtEl>
                                        <p:attrNameLst>
                                          <p:attrName>ppt_x</p:attrName>
                                        </p:attrNameLst>
                                      </p:cBhvr>
                                      <p:tavLst>
                                        <p:tav tm="0">
                                          <p:val>
                                            <p:strVal val="#ppt_x"/>
                                          </p:val>
                                        </p:tav>
                                        <p:tav tm="100000">
                                          <p:val>
                                            <p:strVal val="#ppt_x"/>
                                          </p:val>
                                        </p:tav>
                                      </p:tavLst>
                                    </p:anim>
                                    <p:anim calcmode="lin" valueType="num">
                                      <p:cBhvr additive="base">
                                        <p:cTn id="44" dur="500" fill="hold"/>
                                        <p:tgtEl>
                                          <p:spTgt spid="229685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296854"/>
                                        </p:tgtEl>
                                        <p:attrNameLst>
                                          <p:attrName>style.visibility</p:attrName>
                                        </p:attrNameLst>
                                      </p:cBhvr>
                                      <p:to>
                                        <p:strVal val="visible"/>
                                      </p:to>
                                    </p:set>
                                    <p:anim calcmode="lin" valueType="num">
                                      <p:cBhvr additive="base">
                                        <p:cTn id="47" dur="500" fill="hold"/>
                                        <p:tgtEl>
                                          <p:spTgt spid="2296854"/>
                                        </p:tgtEl>
                                        <p:attrNameLst>
                                          <p:attrName>ppt_x</p:attrName>
                                        </p:attrNameLst>
                                      </p:cBhvr>
                                      <p:tavLst>
                                        <p:tav tm="0">
                                          <p:val>
                                            <p:strVal val="#ppt_x"/>
                                          </p:val>
                                        </p:tav>
                                        <p:tav tm="100000">
                                          <p:val>
                                            <p:strVal val="#ppt_x"/>
                                          </p:val>
                                        </p:tav>
                                      </p:tavLst>
                                    </p:anim>
                                    <p:anim calcmode="lin" valueType="num">
                                      <p:cBhvr additive="base">
                                        <p:cTn id="48" dur="500" fill="hold"/>
                                        <p:tgtEl>
                                          <p:spTgt spid="229685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296856"/>
                                        </p:tgtEl>
                                        <p:attrNameLst>
                                          <p:attrName>style.visibility</p:attrName>
                                        </p:attrNameLst>
                                      </p:cBhvr>
                                      <p:to>
                                        <p:strVal val="visible"/>
                                      </p:to>
                                    </p:set>
                                    <p:anim calcmode="lin" valueType="num">
                                      <p:cBhvr additive="base">
                                        <p:cTn id="53" dur="500" fill="hold"/>
                                        <p:tgtEl>
                                          <p:spTgt spid="2296856"/>
                                        </p:tgtEl>
                                        <p:attrNameLst>
                                          <p:attrName>ppt_x</p:attrName>
                                        </p:attrNameLst>
                                      </p:cBhvr>
                                      <p:tavLst>
                                        <p:tav tm="0">
                                          <p:val>
                                            <p:strVal val="#ppt_x"/>
                                          </p:val>
                                        </p:tav>
                                        <p:tav tm="100000">
                                          <p:val>
                                            <p:strVal val="#ppt_x"/>
                                          </p:val>
                                        </p:tav>
                                      </p:tavLst>
                                    </p:anim>
                                    <p:anim calcmode="lin" valueType="num">
                                      <p:cBhvr additive="base">
                                        <p:cTn id="54" dur="500" fill="hold"/>
                                        <p:tgtEl>
                                          <p:spTgt spid="2296856"/>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296858"/>
                                        </p:tgtEl>
                                        <p:attrNameLst>
                                          <p:attrName>style.visibility</p:attrName>
                                        </p:attrNameLst>
                                      </p:cBhvr>
                                      <p:to>
                                        <p:strVal val="visible"/>
                                      </p:to>
                                    </p:set>
                                    <p:anim calcmode="lin" valueType="num">
                                      <p:cBhvr additive="base">
                                        <p:cTn id="59" dur="500" fill="hold"/>
                                        <p:tgtEl>
                                          <p:spTgt spid="2296858"/>
                                        </p:tgtEl>
                                        <p:attrNameLst>
                                          <p:attrName>ppt_x</p:attrName>
                                        </p:attrNameLst>
                                      </p:cBhvr>
                                      <p:tavLst>
                                        <p:tav tm="0">
                                          <p:val>
                                            <p:strVal val="#ppt_x"/>
                                          </p:val>
                                        </p:tav>
                                        <p:tav tm="100000">
                                          <p:val>
                                            <p:strVal val="#ppt_x"/>
                                          </p:val>
                                        </p:tav>
                                      </p:tavLst>
                                    </p:anim>
                                    <p:anim calcmode="lin" valueType="num">
                                      <p:cBhvr additive="base">
                                        <p:cTn id="60" dur="500" fill="hold"/>
                                        <p:tgtEl>
                                          <p:spTgt spid="229685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296861"/>
                                        </p:tgtEl>
                                        <p:attrNameLst>
                                          <p:attrName>style.visibility</p:attrName>
                                        </p:attrNameLst>
                                      </p:cBhvr>
                                      <p:to>
                                        <p:strVal val="visible"/>
                                      </p:to>
                                    </p:set>
                                    <p:anim calcmode="lin" valueType="num">
                                      <p:cBhvr additive="base">
                                        <p:cTn id="63" dur="500" fill="hold"/>
                                        <p:tgtEl>
                                          <p:spTgt spid="2296861"/>
                                        </p:tgtEl>
                                        <p:attrNameLst>
                                          <p:attrName>ppt_x</p:attrName>
                                        </p:attrNameLst>
                                      </p:cBhvr>
                                      <p:tavLst>
                                        <p:tav tm="0">
                                          <p:val>
                                            <p:strVal val="#ppt_x"/>
                                          </p:val>
                                        </p:tav>
                                        <p:tav tm="100000">
                                          <p:val>
                                            <p:strVal val="#ppt_x"/>
                                          </p:val>
                                        </p:tav>
                                      </p:tavLst>
                                    </p:anim>
                                    <p:anim calcmode="lin" valueType="num">
                                      <p:cBhvr additive="base">
                                        <p:cTn id="64" dur="500" fill="hold"/>
                                        <p:tgtEl>
                                          <p:spTgt spid="22968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6853" grpId="0"/>
      <p:bldP spid="2296854" grpId="0"/>
      <p:bldP spid="2296855" grpId="0"/>
      <p:bldP spid="2296856" grpId="0"/>
      <p:bldP spid="2296860" grpId="0"/>
      <p:bldP spid="2296861" grpId="0"/>
      <p:bldP spid="229686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fld>
            <a:endParaRPr lang="zh-CN" altLang="en-US" sz="1400" dirty="0"/>
          </a:p>
        </p:txBody>
      </p:sp>
      <p:sp>
        <p:nvSpPr>
          <p:cNvPr id="55299" name="Rectangle 2"/>
          <p:cNvSpPr>
            <a:spLocks noGrp="1"/>
          </p:cNvSpPr>
          <p:nvPr>
            <p:ph type="title"/>
          </p:nvPr>
        </p:nvSpPr>
        <p:spPr>
          <a:xfrm>
            <a:off x="457200" y="455613"/>
            <a:ext cx="8229600" cy="963612"/>
          </a:xfrm>
        </p:spPr>
        <p:txBody>
          <a:bodyPr vert="horz" wrap="square" lIns="91440" tIns="45720" rIns="91440" bIns="45720" anchor="ctr" anchorCtr="0"/>
          <a:p>
            <a:pPr eaLnBrk="1" hangingPunct="1"/>
            <a:r>
              <a:rPr lang="zh-CN" altLang="en-US" sz="1600" dirty="0">
                <a:latin typeface="宋体" panose="02010600030101010101" pitchFamily="2" charset="-122"/>
              </a:rPr>
              <a:t>        </a:t>
            </a:r>
            <a:r>
              <a:rPr lang="en-US" altLang="zh-CN" sz="2000" dirty="0">
                <a:latin typeface="宋体" panose="02010600030101010101" pitchFamily="2" charset="-122"/>
              </a:rPr>
              <a:t>AD</a:t>
            </a:r>
            <a:r>
              <a:rPr lang="zh-CN" altLang="en-US" sz="2000" dirty="0">
                <a:latin typeface="宋体" panose="02010600030101010101" pitchFamily="2" charset="-122"/>
              </a:rPr>
              <a:t>曲线的左移：经济衰退与通货紧缩</a:t>
            </a:r>
            <a:endParaRPr lang="zh-CN" altLang="en-US" sz="2000" dirty="0">
              <a:latin typeface="宋体" panose="02010600030101010101" pitchFamily="2" charset="-122"/>
            </a:endParaRPr>
          </a:p>
        </p:txBody>
      </p:sp>
      <p:sp>
        <p:nvSpPr>
          <p:cNvPr id="55300" name="Line 3"/>
          <p:cNvSpPr/>
          <p:nvPr/>
        </p:nvSpPr>
        <p:spPr>
          <a:xfrm flipV="1">
            <a:off x="1906588" y="1917700"/>
            <a:ext cx="0" cy="3744913"/>
          </a:xfrm>
          <a:prstGeom prst="line">
            <a:avLst/>
          </a:prstGeom>
          <a:ln w="12700" cap="flat" cmpd="sng">
            <a:solidFill>
              <a:schemeClr val="tx1"/>
            </a:solidFill>
            <a:prstDash val="solid"/>
            <a:headEnd type="none" w="med" len="med"/>
            <a:tailEnd type="stealth" w="sm" len="lg"/>
          </a:ln>
        </p:spPr>
      </p:sp>
      <p:sp>
        <p:nvSpPr>
          <p:cNvPr id="55301" name="Line 4"/>
          <p:cNvSpPr/>
          <p:nvPr/>
        </p:nvSpPr>
        <p:spPr>
          <a:xfrm>
            <a:off x="1906588" y="5662613"/>
            <a:ext cx="5400675" cy="0"/>
          </a:xfrm>
          <a:prstGeom prst="line">
            <a:avLst/>
          </a:prstGeom>
          <a:ln w="12700" cap="flat" cmpd="sng">
            <a:solidFill>
              <a:schemeClr val="tx1"/>
            </a:solidFill>
            <a:prstDash val="solid"/>
            <a:headEnd type="none" w="med" len="med"/>
            <a:tailEnd type="stealth" w="sm" len="lg"/>
          </a:ln>
        </p:spPr>
      </p:sp>
      <p:sp>
        <p:nvSpPr>
          <p:cNvPr id="55302" name="Text Box 5"/>
          <p:cNvSpPr txBox="1"/>
          <p:nvPr/>
        </p:nvSpPr>
        <p:spPr>
          <a:xfrm>
            <a:off x="1619250" y="5516563"/>
            <a:ext cx="358775" cy="339725"/>
          </a:xfrm>
          <a:prstGeom prst="rect">
            <a:avLst/>
          </a:prstGeom>
          <a:noFill/>
          <a:ln w="9525">
            <a:noFill/>
          </a:ln>
        </p:spPr>
        <p:txBody>
          <a:bodyPr>
            <a:spAutoFit/>
          </a:bodyPr>
          <a:p>
            <a:pPr>
              <a:spcBef>
                <a:spcPct val="50000"/>
              </a:spcBef>
            </a:pPr>
            <a:r>
              <a:rPr lang="en-US" altLang="zh-CN" sz="1600" b="1" i="1" dirty="0">
                <a:latin typeface="Arial" panose="020B0604020202020204" pitchFamily="34" charset="0"/>
              </a:rPr>
              <a:t>O</a:t>
            </a:r>
            <a:endParaRPr lang="en-US" altLang="zh-CN" sz="1600" b="1" i="1" dirty="0">
              <a:latin typeface="Arial" panose="020B0604020202020204" pitchFamily="34" charset="0"/>
            </a:endParaRPr>
          </a:p>
        </p:txBody>
      </p:sp>
      <p:sp>
        <p:nvSpPr>
          <p:cNvPr id="55303" name="Text Box 6"/>
          <p:cNvSpPr txBox="1"/>
          <p:nvPr/>
        </p:nvSpPr>
        <p:spPr>
          <a:xfrm>
            <a:off x="7380288" y="5519738"/>
            <a:ext cx="358775" cy="338137"/>
          </a:xfrm>
          <a:prstGeom prst="rect">
            <a:avLst/>
          </a:prstGeom>
          <a:noFill/>
          <a:ln w="9525">
            <a:noFill/>
          </a:ln>
        </p:spPr>
        <p:txBody>
          <a:bodyPr>
            <a:spAutoFit/>
          </a:bodyPr>
          <a:p>
            <a:pPr>
              <a:spcBef>
                <a:spcPct val="50000"/>
              </a:spcBef>
            </a:pPr>
            <a:r>
              <a:rPr lang="en-US" altLang="zh-CN" sz="1600" b="1" dirty="0">
                <a:latin typeface="Arial" panose="020B0604020202020204" pitchFamily="34" charset="0"/>
              </a:rPr>
              <a:t>Y</a:t>
            </a:r>
            <a:endParaRPr lang="en-US" altLang="zh-CN" sz="1600" b="1" dirty="0">
              <a:latin typeface="Arial" panose="020B0604020202020204" pitchFamily="34" charset="0"/>
            </a:endParaRPr>
          </a:p>
        </p:txBody>
      </p:sp>
      <p:sp>
        <p:nvSpPr>
          <p:cNvPr id="55304" name="Text Box 7"/>
          <p:cNvSpPr txBox="1"/>
          <p:nvPr/>
        </p:nvSpPr>
        <p:spPr>
          <a:xfrm>
            <a:off x="1474788" y="1846263"/>
            <a:ext cx="358775" cy="338137"/>
          </a:xfrm>
          <a:prstGeom prst="rect">
            <a:avLst/>
          </a:prstGeom>
          <a:noFill/>
          <a:ln w="9525">
            <a:noFill/>
          </a:ln>
        </p:spPr>
        <p:txBody>
          <a:bodyPr>
            <a:spAutoFit/>
          </a:bodyPr>
          <a:p>
            <a:pPr>
              <a:spcBef>
                <a:spcPct val="50000"/>
              </a:spcBef>
            </a:pPr>
            <a:r>
              <a:rPr lang="en-US" altLang="zh-CN" sz="1600" b="1" dirty="0">
                <a:latin typeface="Arial" panose="020B0604020202020204" pitchFamily="34" charset="0"/>
              </a:rPr>
              <a:t>P</a:t>
            </a:r>
            <a:endParaRPr lang="en-US" altLang="zh-CN" sz="1600" b="1" dirty="0">
              <a:latin typeface="Arial" panose="020B0604020202020204" pitchFamily="34" charset="0"/>
            </a:endParaRPr>
          </a:p>
        </p:txBody>
      </p:sp>
      <p:sp>
        <p:nvSpPr>
          <p:cNvPr id="55305" name="Text Box 8"/>
          <p:cNvSpPr txBox="1"/>
          <p:nvPr/>
        </p:nvSpPr>
        <p:spPr>
          <a:xfrm>
            <a:off x="4572000" y="1916113"/>
            <a:ext cx="1152525" cy="307975"/>
          </a:xfrm>
          <a:prstGeom prst="rect">
            <a:avLst/>
          </a:prstGeom>
          <a:noFill/>
          <a:ln w="9525">
            <a:noFill/>
          </a:ln>
        </p:spPr>
        <p:txBody>
          <a:bodyPr>
            <a:spAutoFit/>
          </a:bodyPr>
          <a:p>
            <a:pPr>
              <a:spcBef>
                <a:spcPct val="50000"/>
              </a:spcBef>
            </a:pPr>
            <a:r>
              <a:rPr lang="en-US" altLang="zh-CN" sz="1400" dirty="0">
                <a:latin typeface="Arial" panose="020B0604020202020204" pitchFamily="34" charset="0"/>
              </a:rPr>
              <a:t>AS</a:t>
            </a:r>
            <a:endParaRPr lang="en-US" altLang="zh-CN" sz="1400" dirty="0">
              <a:latin typeface="Arial" panose="020B0604020202020204" pitchFamily="34" charset="0"/>
            </a:endParaRPr>
          </a:p>
        </p:txBody>
      </p:sp>
      <p:sp>
        <p:nvSpPr>
          <p:cNvPr id="55306" name="Arc 9"/>
          <p:cNvSpPr/>
          <p:nvPr/>
        </p:nvSpPr>
        <p:spPr>
          <a:xfrm flipV="1">
            <a:off x="3203575" y="3503613"/>
            <a:ext cx="1512888" cy="1223962"/>
          </a:xfrm>
          <a:custGeom>
            <a:avLst/>
            <a:gdLst>
              <a:gd name="txL" fmla="*/ 0 w 21600"/>
              <a:gd name="txT" fmla="*/ 0 h 21600"/>
              <a:gd name="txR" fmla="*/ 21600 w 21600"/>
              <a:gd name="txB" fmla="*/ 21600 h 21600"/>
            </a:gdLst>
            <a:ahLst/>
            <a:cxnLst>
              <a:cxn ang="0">
                <a:pos x="0" y="0"/>
              </a:cxn>
              <a:cxn ang="0">
                <a:pos x="2147483647" y="2147483647"/>
              </a:cxn>
              <a:cxn ang="0">
                <a:pos x="0" y="2147483647"/>
              </a:cxn>
            </a:cxnLst>
            <a:rect l="txL" t="txT" r="txR" b="tx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flat" cmpd="sng">
            <a:solidFill>
              <a:srgbClr val="0000FF">
                <a:alpha val="100000"/>
              </a:srgbClr>
            </a:solidFill>
            <a:prstDash val="solid"/>
            <a:round/>
            <a:headEnd type="none" w="med" len="med"/>
            <a:tailEnd type="none" w="med" len="med"/>
          </a:ln>
        </p:spPr>
        <p:txBody>
          <a:bodyPr/>
          <a:p>
            <a:endParaRPr lang="zh-CN" altLang="en-US"/>
          </a:p>
        </p:txBody>
      </p:sp>
      <p:sp>
        <p:nvSpPr>
          <p:cNvPr id="55307" name="Line 10"/>
          <p:cNvSpPr/>
          <p:nvPr/>
        </p:nvSpPr>
        <p:spPr>
          <a:xfrm flipV="1">
            <a:off x="4716463" y="2278063"/>
            <a:ext cx="0" cy="1223962"/>
          </a:xfrm>
          <a:prstGeom prst="line">
            <a:avLst/>
          </a:prstGeom>
          <a:ln w="19050" cap="flat" cmpd="sng">
            <a:solidFill>
              <a:srgbClr val="0000FF"/>
            </a:solidFill>
            <a:prstDash val="solid"/>
            <a:headEnd type="none" w="med" len="med"/>
            <a:tailEnd type="none" w="med" len="med"/>
          </a:ln>
        </p:spPr>
      </p:sp>
      <p:sp>
        <p:nvSpPr>
          <p:cNvPr id="55308" name="Text Box 11"/>
          <p:cNvSpPr txBox="1"/>
          <p:nvPr/>
        </p:nvSpPr>
        <p:spPr>
          <a:xfrm>
            <a:off x="3348038" y="1990725"/>
            <a:ext cx="1152525" cy="306388"/>
          </a:xfrm>
          <a:prstGeom prst="rect">
            <a:avLst/>
          </a:prstGeom>
          <a:noFill/>
          <a:ln w="9525">
            <a:noFill/>
          </a:ln>
        </p:spPr>
        <p:txBody>
          <a:bodyPr>
            <a:spAutoFit/>
          </a:bodyPr>
          <a:p>
            <a:pPr>
              <a:spcBef>
                <a:spcPct val="50000"/>
              </a:spcBef>
            </a:pPr>
            <a:r>
              <a:rPr lang="en-US" altLang="zh-CN" sz="1400" dirty="0">
                <a:latin typeface="Arial" panose="020B0604020202020204" pitchFamily="34" charset="0"/>
              </a:rPr>
              <a:t>AD</a:t>
            </a:r>
            <a:r>
              <a:rPr lang="en-US" altLang="zh-CN" sz="1400" baseline="-25000" dirty="0">
                <a:latin typeface="Arial" panose="020B0604020202020204" pitchFamily="34" charset="0"/>
              </a:rPr>
              <a:t>1</a:t>
            </a:r>
            <a:endParaRPr lang="en-US" altLang="zh-CN" sz="1400" baseline="-25000" dirty="0">
              <a:latin typeface="Arial" panose="020B0604020202020204" pitchFamily="34" charset="0"/>
            </a:endParaRPr>
          </a:p>
        </p:txBody>
      </p:sp>
      <p:sp>
        <p:nvSpPr>
          <p:cNvPr id="55309" name="Text Box 12"/>
          <p:cNvSpPr txBox="1"/>
          <p:nvPr/>
        </p:nvSpPr>
        <p:spPr>
          <a:xfrm>
            <a:off x="4643438" y="2854325"/>
            <a:ext cx="576262" cy="307975"/>
          </a:xfrm>
          <a:prstGeom prst="rect">
            <a:avLst/>
          </a:prstGeom>
          <a:noFill/>
          <a:ln w="9525">
            <a:noFill/>
          </a:ln>
        </p:spPr>
        <p:txBody>
          <a:bodyPr>
            <a:spAutoFit/>
          </a:bodyPr>
          <a:p>
            <a:pPr>
              <a:spcBef>
                <a:spcPct val="50000"/>
              </a:spcBef>
            </a:pPr>
            <a:r>
              <a:rPr lang="en-US" altLang="zh-CN" sz="1400" i="1" dirty="0">
                <a:latin typeface="Arial" panose="020B0604020202020204" pitchFamily="34" charset="0"/>
              </a:rPr>
              <a:t>E</a:t>
            </a:r>
            <a:r>
              <a:rPr lang="en-US" altLang="zh-CN" sz="1400" i="1" baseline="-25000" dirty="0">
                <a:latin typeface="Arial" panose="020B0604020202020204" pitchFamily="34" charset="0"/>
              </a:rPr>
              <a:t>1</a:t>
            </a:r>
            <a:endParaRPr lang="en-US" altLang="zh-CN" sz="1400" i="1" baseline="-25000" dirty="0">
              <a:latin typeface="Arial" panose="020B0604020202020204" pitchFamily="34" charset="0"/>
            </a:endParaRPr>
          </a:p>
        </p:txBody>
      </p:sp>
      <p:sp>
        <p:nvSpPr>
          <p:cNvPr id="2297870" name="Line 14"/>
          <p:cNvSpPr/>
          <p:nvPr/>
        </p:nvSpPr>
        <p:spPr>
          <a:xfrm>
            <a:off x="2627313" y="2925763"/>
            <a:ext cx="2592387" cy="2378075"/>
          </a:xfrm>
          <a:prstGeom prst="line">
            <a:avLst/>
          </a:prstGeom>
          <a:ln w="19050" cap="flat" cmpd="sng">
            <a:solidFill>
              <a:srgbClr val="0000FF"/>
            </a:solidFill>
            <a:prstDash val="solid"/>
            <a:headEnd type="none" w="med" len="med"/>
            <a:tailEnd type="none" w="med" len="med"/>
          </a:ln>
        </p:spPr>
      </p:sp>
      <p:sp>
        <p:nvSpPr>
          <p:cNvPr id="2297871" name="Line 15"/>
          <p:cNvSpPr/>
          <p:nvPr/>
        </p:nvSpPr>
        <p:spPr>
          <a:xfrm flipH="1">
            <a:off x="1906588" y="4367213"/>
            <a:ext cx="2305050" cy="0"/>
          </a:xfrm>
          <a:prstGeom prst="line">
            <a:avLst/>
          </a:prstGeom>
          <a:ln w="9525" cap="flat" cmpd="sng">
            <a:solidFill>
              <a:srgbClr val="FF0000"/>
            </a:solidFill>
            <a:prstDash val="dash"/>
            <a:headEnd type="none" w="med" len="med"/>
            <a:tailEnd type="none" w="med" len="med"/>
          </a:ln>
        </p:spPr>
      </p:sp>
      <p:sp>
        <p:nvSpPr>
          <p:cNvPr id="2297872" name="Line 16"/>
          <p:cNvSpPr/>
          <p:nvPr/>
        </p:nvSpPr>
        <p:spPr>
          <a:xfrm>
            <a:off x="4211638" y="4367213"/>
            <a:ext cx="0" cy="1295400"/>
          </a:xfrm>
          <a:prstGeom prst="line">
            <a:avLst/>
          </a:prstGeom>
          <a:ln w="9525" cap="flat" cmpd="sng">
            <a:solidFill>
              <a:srgbClr val="FF0000"/>
            </a:solidFill>
            <a:prstDash val="dash"/>
            <a:headEnd type="none" w="med" len="med"/>
            <a:tailEnd type="none" w="med" len="med"/>
          </a:ln>
        </p:spPr>
      </p:sp>
      <p:sp>
        <p:nvSpPr>
          <p:cNvPr id="55313" name="Text Box 17"/>
          <p:cNvSpPr txBox="1"/>
          <p:nvPr/>
        </p:nvSpPr>
        <p:spPr>
          <a:xfrm>
            <a:off x="1547813" y="2854325"/>
            <a:ext cx="503237" cy="307975"/>
          </a:xfrm>
          <a:prstGeom prst="rect">
            <a:avLst/>
          </a:prstGeom>
          <a:noFill/>
          <a:ln w="9525">
            <a:noFill/>
          </a:ln>
        </p:spPr>
        <p:txBody>
          <a:bodyPr>
            <a:spAutoFit/>
          </a:bodyPr>
          <a:p>
            <a:pPr>
              <a:spcBef>
                <a:spcPct val="50000"/>
              </a:spcBef>
            </a:pPr>
            <a:r>
              <a:rPr lang="en-US" altLang="zh-CN" sz="1400" i="1" dirty="0">
                <a:latin typeface="Arial" panose="020B0604020202020204" pitchFamily="34" charset="0"/>
              </a:rPr>
              <a:t>P</a:t>
            </a:r>
            <a:r>
              <a:rPr lang="en-US" altLang="zh-CN" sz="1400" i="1" baseline="-25000" dirty="0">
                <a:latin typeface="Arial" panose="020B0604020202020204" pitchFamily="34" charset="0"/>
              </a:rPr>
              <a:t>1</a:t>
            </a:r>
            <a:endParaRPr lang="en-US" altLang="zh-CN" sz="1400" i="1" baseline="-25000" dirty="0">
              <a:latin typeface="Arial" panose="020B0604020202020204" pitchFamily="34" charset="0"/>
            </a:endParaRPr>
          </a:p>
        </p:txBody>
      </p:sp>
      <p:sp>
        <p:nvSpPr>
          <p:cNvPr id="2297874" name="Text Box 18"/>
          <p:cNvSpPr txBox="1"/>
          <p:nvPr/>
        </p:nvSpPr>
        <p:spPr>
          <a:xfrm>
            <a:off x="3995738" y="5735638"/>
            <a:ext cx="503237" cy="307975"/>
          </a:xfrm>
          <a:prstGeom prst="rect">
            <a:avLst/>
          </a:prstGeom>
          <a:noFill/>
          <a:ln w="9525">
            <a:noFill/>
          </a:ln>
        </p:spPr>
        <p:txBody>
          <a:bodyPr>
            <a:spAutoFit/>
          </a:bodyPr>
          <a:p>
            <a:pPr>
              <a:spcBef>
                <a:spcPct val="50000"/>
              </a:spcBef>
            </a:pPr>
            <a:r>
              <a:rPr lang="en-US" altLang="zh-CN" sz="1400" i="1" dirty="0">
                <a:latin typeface="Arial" panose="020B0604020202020204" pitchFamily="34" charset="0"/>
              </a:rPr>
              <a:t>Y</a:t>
            </a:r>
            <a:r>
              <a:rPr lang="en-US" altLang="zh-CN" sz="1400" i="1" baseline="-25000" dirty="0">
                <a:latin typeface="Arial" panose="020B0604020202020204" pitchFamily="34" charset="0"/>
              </a:rPr>
              <a:t>3</a:t>
            </a:r>
            <a:endParaRPr lang="en-US" altLang="zh-CN" sz="1400" i="1" baseline="-25000" dirty="0">
              <a:latin typeface="Arial" panose="020B0604020202020204" pitchFamily="34" charset="0"/>
            </a:endParaRPr>
          </a:p>
        </p:txBody>
      </p:sp>
      <p:sp>
        <p:nvSpPr>
          <p:cNvPr id="55315" name="Line 19"/>
          <p:cNvSpPr/>
          <p:nvPr/>
        </p:nvSpPr>
        <p:spPr>
          <a:xfrm>
            <a:off x="3779838" y="2278063"/>
            <a:ext cx="2592387" cy="2378075"/>
          </a:xfrm>
          <a:prstGeom prst="line">
            <a:avLst/>
          </a:prstGeom>
          <a:ln w="19050" cap="flat" cmpd="sng">
            <a:solidFill>
              <a:srgbClr val="0000FF"/>
            </a:solidFill>
            <a:prstDash val="solid"/>
            <a:headEnd type="none" w="med" len="med"/>
            <a:tailEnd type="none" w="med" len="med"/>
          </a:ln>
        </p:spPr>
      </p:sp>
      <p:sp>
        <p:nvSpPr>
          <p:cNvPr id="2297876" name="Line 20"/>
          <p:cNvSpPr/>
          <p:nvPr/>
        </p:nvSpPr>
        <p:spPr>
          <a:xfrm>
            <a:off x="3348038" y="2424113"/>
            <a:ext cx="2592387" cy="2374900"/>
          </a:xfrm>
          <a:prstGeom prst="line">
            <a:avLst/>
          </a:prstGeom>
          <a:ln w="19050" cap="flat" cmpd="sng">
            <a:solidFill>
              <a:srgbClr val="0000FF"/>
            </a:solidFill>
            <a:prstDash val="solid"/>
            <a:headEnd type="none" w="med" len="med"/>
            <a:tailEnd type="none" w="med" len="med"/>
          </a:ln>
        </p:spPr>
      </p:sp>
      <p:sp>
        <p:nvSpPr>
          <p:cNvPr id="2297877" name="Text Box 21"/>
          <p:cNvSpPr txBox="1"/>
          <p:nvPr/>
        </p:nvSpPr>
        <p:spPr>
          <a:xfrm>
            <a:off x="2843213" y="2276475"/>
            <a:ext cx="792162" cy="307975"/>
          </a:xfrm>
          <a:prstGeom prst="rect">
            <a:avLst/>
          </a:prstGeom>
          <a:noFill/>
          <a:ln w="9525">
            <a:noFill/>
          </a:ln>
        </p:spPr>
        <p:txBody>
          <a:bodyPr>
            <a:spAutoFit/>
          </a:bodyPr>
          <a:p>
            <a:pPr>
              <a:spcBef>
                <a:spcPct val="50000"/>
              </a:spcBef>
            </a:pPr>
            <a:r>
              <a:rPr lang="en-US" altLang="zh-CN" sz="1400" dirty="0">
                <a:latin typeface="Arial" panose="020B0604020202020204" pitchFamily="34" charset="0"/>
              </a:rPr>
              <a:t>AD</a:t>
            </a:r>
            <a:r>
              <a:rPr lang="en-US" altLang="zh-CN" sz="1400" baseline="-25000" dirty="0">
                <a:latin typeface="Arial" panose="020B0604020202020204" pitchFamily="34" charset="0"/>
              </a:rPr>
              <a:t>2</a:t>
            </a:r>
            <a:endParaRPr lang="en-US" altLang="zh-CN" sz="1400" baseline="-25000" dirty="0">
              <a:latin typeface="Arial" panose="020B0604020202020204" pitchFamily="34" charset="0"/>
            </a:endParaRPr>
          </a:p>
        </p:txBody>
      </p:sp>
      <p:sp>
        <p:nvSpPr>
          <p:cNvPr id="2297878" name="Text Box 22"/>
          <p:cNvSpPr txBox="1"/>
          <p:nvPr/>
        </p:nvSpPr>
        <p:spPr>
          <a:xfrm>
            <a:off x="2339975" y="2565400"/>
            <a:ext cx="792163" cy="307975"/>
          </a:xfrm>
          <a:prstGeom prst="rect">
            <a:avLst/>
          </a:prstGeom>
          <a:noFill/>
          <a:ln w="9525">
            <a:noFill/>
          </a:ln>
        </p:spPr>
        <p:txBody>
          <a:bodyPr>
            <a:spAutoFit/>
          </a:bodyPr>
          <a:p>
            <a:pPr>
              <a:spcBef>
                <a:spcPct val="50000"/>
              </a:spcBef>
            </a:pPr>
            <a:r>
              <a:rPr lang="en-US" altLang="zh-CN" sz="1400" dirty="0">
                <a:latin typeface="Arial" panose="020B0604020202020204" pitchFamily="34" charset="0"/>
              </a:rPr>
              <a:t>AD</a:t>
            </a:r>
            <a:r>
              <a:rPr lang="en-US" altLang="zh-CN" sz="1400" baseline="-25000" dirty="0">
                <a:latin typeface="Arial" panose="020B0604020202020204" pitchFamily="34" charset="0"/>
              </a:rPr>
              <a:t>3</a:t>
            </a:r>
            <a:endParaRPr lang="en-US" altLang="zh-CN" sz="1400" baseline="-25000" dirty="0">
              <a:latin typeface="Arial" panose="020B0604020202020204" pitchFamily="34" charset="0"/>
            </a:endParaRPr>
          </a:p>
        </p:txBody>
      </p:sp>
      <p:sp>
        <p:nvSpPr>
          <p:cNvPr id="2297879" name="Text Box 23"/>
          <p:cNvSpPr txBox="1"/>
          <p:nvPr/>
        </p:nvSpPr>
        <p:spPr>
          <a:xfrm>
            <a:off x="4643438" y="3430588"/>
            <a:ext cx="576262" cy="306387"/>
          </a:xfrm>
          <a:prstGeom prst="rect">
            <a:avLst/>
          </a:prstGeom>
          <a:noFill/>
          <a:ln w="9525">
            <a:noFill/>
          </a:ln>
        </p:spPr>
        <p:txBody>
          <a:bodyPr>
            <a:spAutoFit/>
          </a:bodyPr>
          <a:p>
            <a:pPr>
              <a:spcBef>
                <a:spcPct val="50000"/>
              </a:spcBef>
            </a:pPr>
            <a:r>
              <a:rPr lang="en-US" altLang="zh-CN" sz="1400" i="1" dirty="0">
                <a:latin typeface="Arial" panose="020B0604020202020204" pitchFamily="34" charset="0"/>
              </a:rPr>
              <a:t>E</a:t>
            </a:r>
            <a:r>
              <a:rPr lang="en-US" altLang="zh-CN" sz="1400" i="1" baseline="-25000" dirty="0">
                <a:latin typeface="Arial" panose="020B0604020202020204" pitchFamily="34" charset="0"/>
              </a:rPr>
              <a:t>2</a:t>
            </a:r>
            <a:endParaRPr lang="en-US" altLang="zh-CN" sz="1400" i="1" baseline="-25000" dirty="0">
              <a:latin typeface="Arial" panose="020B0604020202020204" pitchFamily="34" charset="0"/>
            </a:endParaRPr>
          </a:p>
        </p:txBody>
      </p:sp>
      <p:sp>
        <p:nvSpPr>
          <p:cNvPr id="2297880" name="Text Box 24"/>
          <p:cNvSpPr txBox="1"/>
          <p:nvPr/>
        </p:nvSpPr>
        <p:spPr>
          <a:xfrm>
            <a:off x="3995738" y="4005263"/>
            <a:ext cx="576262" cy="307975"/>
          </a:xfrm>
          <a:prstGeom prst="rect">
            <a:avLst/>
          </a:prstGeom>
          <a:noFill/>
          <a:ln w="9525">
            <a:noFill/>
          </a:ln>
        </p:spPr>
        <p:txBody>
          <a:bodyPr>
            <a:spAutoFit/>
          </a:bodyPr>
          <a:p>
            <a:pPr>
              <a:spcBef>
                <a:spcPct val="50000"/>
              </a:spcBef>
            </a:pPr>
            <a:r>
              <a:rPr lang="en-US" altLang="zh-CN" sz="1400" i="1" dirty="0">
                <a:latin typeface="Arial" panose="020B0604020202020204" pitchFamily="34" charset="0"/>
              </a:rPr>
              <a:t>E</a:t>
            </a:r>
            <a:r>
              <a:rPr lang="en-US" altLang="zh-CN" sz="1400" i="1" baseline="-25000" dirty="0">
                <a:latin typeface="Arial" panose="020B0604020202020204" pitchFamily="34" charset="0"/>
              </a:rPr>
              <a:t>3</a:t>
            </a:r>
            <a:endParaRPr lang="en-US" altLang="zh-CN" sz="1400" i="1" baseline="-25000" dirty="0">
              <a:latin typeface="Arial" panose="020B0604020202020204" pitchFamily="34" charset="0"/>
            </a:endParaRPr>
          </a:p>
        </p:txBody>
      </p:sp>
      <p:sp>
        <p:nvSpPr>
          <p:cNvPr id="2297881" name="Line 25"/>
          <p:cNvSpPr/>
          <p:nvPr/>
        </p:nvSpPr>
        <p:spPr>
          <a:xfrm>
            <a:off x="1906588" y="3648075"/>
            <a:ext cx="2808287" cy="0"/>
          </a:xfrm>
          <a:prstGeom prst="line">
            <a:avLst/>
          </a:prstGeom>
          <a:ln w="9525" cap="flat" cmpd="sng">
            <a:solidFill>
              <a:srgbClr val="FF0000"/>
            </a:solidFill>
            <a:prstDash val="dash"/>
            <a:headEnd type="none" w="med" len="med"/>
            <a:tailEnd type="none" w="med" len="med"/>
          </a:ln>
        </p:spPr>
      </p:sp>
      <p:sp>
        <p:nvSpPr>
          <p:cNvPr id="55322" name="Line 26"/>
          <p:cNvSpPr/>
          <p:nvPr/>
        </p:nvSpPr>
        <p:spPr>
          <a:xfrm>
            <a:off x="1906588" y="3141663"/>
            <a:ext cx="2808287" cy="0"/>
          </a:xfrm>
          <a:prstGeom prst="line">
            <a:avLst/>
          </a:prstGeom>
          <a:ln w="9525" cap="flat" cmpd="sng">
            <a:solidFill>
              <a:srgbClr val="FF0000"/>
            </a:solidFill>
            <a:prstDash val="dash"/>
            <a:headEnd type="none" w="med" len="med"/>
            <a:tailEnd type="none" w="med" len="med"/>
          </a:ln>
        </p:spPr>
      </p:sp>
      <p:sp>
        <p:nvSpPr>
          <p:cNvPr id="55323" name="Line 27"/>
          <p:cNvSpPr/>
          <p:nvPr/>
        </p:nvSpPr>
        <p:spPr>
          <a:xfrm>
            <a:off x="4716463" y="3646488"/>
            <a:ext cx="0" cy="2016125"/>
          </a:xfrm>
          <a:prstGeom prst="line">
            <a:avLst/>
          </a:prstGeom>
          <a:ln w="9525" cap="flat" cmpd="sng">
            <a:solidFill>
              <a:srgbClr val="FF0000"/>
            </a:solidFill>
            <a:prstDash val="dash"/>
            <a:headEnd type="none" w="med" len="med"/>
            <a:tailEnd type="none" w="med" len="med"/>
          </a:ln>
        </p:spPr>
      </p:sp>
      <p:sp>
        <p:nvSpPr>
          <p:cNvPr id="2297884" name="Text Box 28"/>
          <p:cNvSpPr txBox="1"/>
          <p:nvPr/>
        </p:nvSpPr>
        <p:spPr>
          <a:xfrm>
            <a:off x="1547813" y="3430588"/>
            <a:ext cx="503237" cy="306387"/>
          </a:xfrm>
          <a:prstGeom prst="rect">
            <a:avLst/>
          </a:prstGeom>
          <a:noFill/>
          <a:ln w="9525">
            <a:noFill/>
          </a:ln>
        </p:spPr>
        <p:txBody>
          <a:bodyPr>
            <a:spAutoFit/>
          </a:bodyPr>
          <a:p>
            <a:pPr>
              <a:spcBef>
                <a:spcPct val="50000"/>
              </a:spcBef>
            </a:pPr>
            <a:r>
              <a:rPr lang="en-US" altLang="zh-CN" sz="1400" i="1" dirty="0">
                <a:latin typeface="Arial" panose="020B0604020202020204" pitchFamily="34" charset="0"/>
              </a:rPr>
              <a:t>P</a:t>
            </a:r>
            <a:r>
              <a:rPr lang="en-US" altLang="zh-CN" sz="1400" i="1" baseline="-25000" dirty="0">
                <a:latin typeface="Arial" panose="020B0604020202020204" pitchFamily="34" charset="0"/>
              </a:rPr>
              <a:t>2</a:t>
            </a:r>
            <a:endParaRPr lang="en-US" altLang="zh-CN" sz="1400" i="1" baseline="-25000" dirty="0">
              <a:latin typeface="Arial" panose="020B0604020202020204" pitchFamily="34" charset="0"/>
            </a:endParaRPr>
          </a:p>
        </p:txBody>
      </p:sp>
      <p:sp>
        <p:nvSpPr>
          <p:cNvPr id="2297885" name="Text Box 29"/>
          <p:cNvSpPr txBox="1"/>
          <p:nvPr/>
        </p:nvSpPr>
        <p:spPr>
          <a:xfrm>
            <a:off x="1547813" y="4079875"/>
            <a:ext cx="503237" cy="307975"/>
          </a:xfrm>
          <a:prstGeom prst="rect">
            <a:avLst/>
          </a:prstGeom>
          <a:noFill/>
          <a:ln w="9525">
            <a:noFill/>
          </a:ln>
        </p:spPr>
        <p:txBody>
          <a:bodyPr>
            <a:spAutoFit/>
          </a:bodyPr>
          <a:p>
            <a:pPr>
              <a:spcBef>
                <a:spcPct val="50000"/>
              </a:spcBef>
            </a:pPr>
            <a:r>
              <a:rPr lang="en-US" altLang="zh-CN" sz="1400" i="1" dirty="0">
                <a:latin typeface="Arial" panose="020B0604020202020204" pitchFamily="34" charset="0"/>
              </a:rPr>
              <a:t>P</a:t>
            </a:r>
            <a:r>
              <a:rPr lang="en-US" altLang="zh-CN" sz="1400" i="1" baseline="-25000" dirty="0">
                <a:latin typeface="Arial" panose="020B0604020202020204" pitchFamily="34" charset="0"/>
              </a:rPr>
              <a:t>3</a:t>
            </a:r>
            <a:endParaRPr lang="en-US" altLang="zh-CN" sz="1400" i="1" baseline="-25000" dirty="0">
              <a:latin typeface="Arial" panose="020B0604020202020204" pitchFamily="34" charset="0"/>
            </a:endParaRPr>
          </a:p>
        </p:txBody>
      </p:sp>
      <p:sp>
        <p:nvSpPr>
          <p:cNvPr id="55326" name="Text Box 30"/>
          <p:cNvSpPr txBox="1"/>
          <p:nvPr/>
        </p:nvSpPr>
        <p:spPr>
          <a:xfrm>
            <a:off x="4572000" y="5735638"/>
            <a:ext cx="503238" cy="307975"/>
          </a:xfrm>
          <a:prstGeom prst="rect">
            <a:avLst/>
          </a:prstGeom>
          <a:noFill/>
          <a:ln w="9525">
            <a:noFill/>
          </a:ln>
        </p:spPr>
        <p:txBody>
          <a:bodyPr>
            <a:spAutoFit/>
          </a:bodyPr>
          <a:p>
            <a:pPr>
              <a:spcBef>
                <a:spcPct val="50000"/>
              </a:spcBef>
            </a:pPr>
            <a:r>
              <a:rPr lang="en-US" altLang="zh-CN" sz="1400" i="1" dirty="0">
                <a:latin typeface="Arial" panose="020B0604020202020204" pitchFamily="34" charset="0"/>
              </a:rPr>
              <a:t>Y</a:t>
            </a:r>
            <a:r>
              <a:rPr lang="en-US" altLang="zh-CN" sz="1400" i="1" baseline="-25000" dirty="0">
                <a:latin typeface="Arial" panose="020B0604020202020204" pitchFamily="34" charset="0"/>
              </a:rPr>
              <a:t>1</a:t>
            </a:r>
            <a:endParaRPr lang="en-US" altLang="zh-CN" sz="1400" i="1" baseline="-250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97876"/>
                                        </p:tgtEl>
                                        <p:attrNameLst>
                                          <p:attrName>style.visibility</p:attrName>
                                        </p:attrNameLst>
                                      </p:cBhvr>
                                      <p:to>
                                        <p:strVal val="visible"/>
                                      </p:to>
                                    </p:set>
                                    <p:anim calcmode="lin" valueType="num">
                                      <p:cBhvr additive="base">
                                        <p:cTn id="7" dur="500" fill="hold"/>
                                        <p:tgtEl>
                                          <p:spTgt spid="2297876"/>
                                        </p:tgtEl>
                                        <p:attrNameLst>
                                          <p:attrName>ppt_x</p:attrName>
                                        </p:attrNameLst>
                                      </p:cBhvr>
                                      <p:tavLst>
                                        <p:tav tm="0">
                                          <p:val>
                                            <p:strVal val="#ppt_x"/>
                                          </p:val>
                                        </p:tav>
                                        <p:tav tm="100000">
                                          <p:val>
                                            <p:strVal val="#ppt_x"/>
                                          </p:val>
                                        </p:tav>
                                      </p:tavLst>
                                    </p:anim>
                                    <p:anim calcmode="lin" valueType="num">
                                      <p:cBhvr additive="base">
                                        <p:cTn id="8" dur="500" fill="hold"/>
                                        <p:tgtEl>
                                          <p:spTgt spid="229787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97877"/>
                                        </p:tgtEl>
                                        <p:attrNameLst>
                                          <p:attrName>style.visibility</p:attrName>
                                        </p:attrNameLst>
                                      </p:cBhvr>
                                      <p:to>
                                        <p:strVal val="visible"/>
                                      </p:to>
                                    </p:set>
                                    <p:anim calcmode="lin" valueType="num">
                                      <p:cBhvr additive="base">
                                        <p:cTn id="11" dur="500" fill="hold"/>
                                        <p:tgtEl>
                                          <p:spTgt spid="2297877"/>
                                        </p:tgtEl>
                                        <p:attrNameLst>
                                          <p:attrName>ppt_x</p:attrName>
                                        </p:attrNameLst>
                                      </p:cBhvr>
                                      <p:tavLst>
                                        <p:tav tm="0">
                                          <p:val>
                                            <p:strVal val="#ppt_x"/>
                                          </p:val>
                                        </p:tav>
                                        <p:tav tm="100000">
                                          <p:val>
                                            <p:strVal val="#ppt_x"/>
                                          </p:val>
                                        </p:tav>
                                      </p:tavLst>
                                    </p:anim>
                                    <p:anim calcmode="lin" valueType="num">
                                      <p:cBhvr additive="base">
                                        <p:cTn id="12" dur="500" fill="hold"/>
                                        <p:tgtEl>
                                          <p:spTgt spid="229787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297879"/>
                                        </p:tgtEl>
                                        <p:attrNameLst>
                                          <p:attrName>style.visibility</p:attrName>
                                        </p:attrNameLst>
                                      </p:cBhvr>
                                      <p:to>
                                        <p:strVal val="visible"/>
                                      </p:to>
                                    </p:set>
                                    <p:anim calcmode="lin" valueType="num">
                                      <p:cBhvr additive="base">
                                        <p:cTn id="17" dur="500" fill="hold"/>
                                        <p:tgtEl>
                                          <p:spTgt spid="2297879"/>
                                        </p:tgtEl>
                                        <p:attrNameLst>
                                          <p:attrName>ppt_x</p:attrName>
                                        </p:attrNameLst>
                                      </p:cBhvr>
                                      <p:tavLst>
                                        <p:tav tm="0">
                                          <p:val>
                                            <p:strVal val="#ppt_x"/>
                                          </p:val>
                                        </p:tav>
                                        <p:tav tm="100000">
                                          <p:val>
                                            <p:strVal val="#ppt_x"/>
                                          </p:val>
                                        </p:tav>
                                      </p:tavLst>
                                    </p:anim>
                                    <p:anim calcmode="lin" valueType="num">
                                      <p:cBhvr additive="base">
                                        <p:cTn id="18" dur="500" fill="hold"/>
                                        <p:tgtEl>
                                          <p:spTgt spid="229787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297881"/>
                                        </p:tgtEl>
                                        <p:attrNameLst>
                                          <p:attrName>style.visibility</p:attrName>
                                        </p:attrNameLst>
                                      </p:cBhvr>
                                      <p:to>
                                        <p:strVal val="visible"/>
                                      </p:to>
                                    </p:set>
                                    <p:anim calcmode="lin" valueType="num">
                                      <p:cBhvr additive="base">
                                        <p:cTn id="23" dur="500" fill="hold"/>
                                        <p:tgtEl>
                                          <p:spTgt spid="2297881"/>
                                        </p:tgtEl>
                                        <p:attrNameLst>
                                          <p:attrName>ppt_x</p:attrName>
                                        </p:attrNameLst>
                                      </p:cBhvr>
                                      <p:tavLst>
                                        <p:tav tm="0">
                                          <p:val>
                                            <p:strVal val="#ppt_x"/>
                                          </p:val>
                                        </p:tav>
                                        <p:tav tm="100000">
                                          <p:val>
                                            <p:strVal val="#ppt_x"/>
                                          </p:val>
                                        </p:tav>
                                      </p:tavLst>
                                    </p:anim>
                                    <p:anim calcmode="lin" valueType="num">
                                      <p:cBhvr additive="base">
                                        <p:cTn id="24" dur="500" fill="hold"/>
                                        <p:tgtEl>
                                          <p:spTgt spid="229788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297884"/>
                                        </p:tgtEl>
                                        <p:attrNameLst>
                                          <p:attrName>style.visibility</p:attrName>
                                        </p:attrNameLst>
                                      </p:cBhvr>
                                      <p:to>
                                        <p:strVal val="visible"/>
                                      </p:to>
                                    </p:set>
                                    <p:anim calcmode="lin" valueType="num">
                                      <p:cBhvr additive="base">
                                        <p:cTn id="27" dur="500" fill="hold"/>
                                        <p:tgtEl>
                                          <p:spTgt spid="2297884"/>
                                        </p:tgtEl>
                                        <p:attrNameLst>
                                          <p:attrName>ppt_x</p:attrName>
                                        </p:attrNameLst>
                                      </p:cBhvr>
                                      <p:tavLst>
                                        <p:tav tm="0">
                                          <p:val>
                                            <p:strVal val="#ppt_x"/>
                                          </p:val>
                                        </p:tav>
                                        <p:tav tm="100000">
                                          <p:val>
                                            <p:strVal val="#ppt_x"/>
                                          </p:val>
                                        </p:tav>
                                      </p:tavLst>
                                    </p:anim>
                                    <p:anim calcmode="lin" valueType="num">
                                      <p:cBhvr additive="base">
                                        <p:cTn id="28" dur="500" fill="hold"/>
                                        <p:tgtEl>
                                          <p:spTgt spid="229788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297870"/>
                                        </p:tgtEl>
                                        <p:attrNameLst>
                                          <p:attrName>style.visibility</p:attrName>
                                        </p:attrNameLst>
                                      </p:cBhvr>
                                      <p:to>
                                        <p:strVal val="visible"/>
                                      </p:to>
                                    </p:set>
                                    <p:anim calcmode="lin" valueType="num">
                                      <p:cBhvr additive="base">
                                        <p:cTn id="33" dur="500" fill="hold"/>
                                        <p:tgtEl>
                                          <p:spTgt spid="2297870"/>
                                        </p:tgtEl>
                                        <p:attrNameLst>
                                          <p:attrName>ppt_x</p:attrName>
                                        </p:attrNameLst>
                                      </p:cBhvr>
                                      <p:tavLst>
                                        <p:tav tm="0">
                                          <p:val>
                                            <p:strVal val="#ppt_x"/>
                                          </p:val>
                                        </p:tav>
                                        <p:tav tm="100000">
                                          <p:val>
                                            <p:strVal val="#ppt_x"/>
                                          </p:val>
                                        </p:tav>
                                      </p:tavLst>
                                    </p:anim>
                                    <p:anim calcmode="lin" valueType="num">
                                      <p:cBhvr additive="base">
                                        <p:cTn id="34" dur="500" fill="hold"/>
                                        <p:tgtEl>
                                          <p:spTgt spid="2297870"/>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297878"/>
                                        </p:tgtEl>
                                        <p:attrNameLst>
                                          <p:attrName>style.visibility</p:attrName>
                                        </p:attrNameLst>
                                      </p:cBhvr>
                                      <p:to>
                                        <p:strVal val="visible"/>
                                      </p:to>
                                    </p:set>
                                    <p:anim calcmode="lin" valueType="num">
                                      <p:cBhvr additive="base">
                                        <p:cTn id="37" dur="500" fill="hold"/>
                                        <p:tgtEl>
                                          <p:spTgt spid="2297878"/>
                                        </p:tgtEl>
                                        <p:attrNameLst>
                                          <p:attrName>ppt_x</p:attrName>
                                        </p:attrNameLst>
                                      </p:cBhvr>
                                      <p:tavLst>
                                        <p:tav tm="0">
                                          <p:val>
                                            <p:strVal val="#ppt_x"/>
                                          </p:val>
                                        </p:tav>
                                        <p:tav tm="100000">
                                          <p:val>
                                            <p:strVal val="#ppt_x"/>
                                          </p:val>
                                        </p:tav>
                                      </p:tavLst>
                                    </p:anim>
                                    <p:anim calcmode="lin" valueType="num">
                                      <p:cBhvr additive="base">
                                        <p:cTn id="38" dur="500" fill="hold"/>
                                        <p:tgtEl>
                                          <p:spTgt spid="229787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297880"/>
                                        </p:tgtEl>
                                        <p:attrNameLst>
                                          <p:attrName>style.visibility</p:attrName>
                                        </p:attrNameLst>
                                      </p:cBhvr>
                                      <p:to>
                                        <p:strVal val="visible"/>
                                      </p:to>
                                    </p:set>
                                    <p:anim calcmode="lin" valueType="num">
                                      <p:cBhvr additive="base">
                                        <p:cTn id="43" dur="500" fill="hold"/>
                                        <p:tgtEl>
                                          <p:spTgt spid="2297880"/>
                                        </p:tgtEl>
                                        <p:attrNameLst>
                                          <p:attrName>ppt_x</p:attrName>
                                        </p:attrNameLst>
                                      </p:cBhvr>
                                      <p:tavLst>
                                        <p:tav tm="0">
                                          <p:val>
                                            <p:strVal val="#ppt_x"/>
                                          </p:val>
                                        </p:tav>
                                        <p:tav tm="100000">
                                          <p:val>
                                            <p:strVal val="#ppt_x"/>
                                          </p:val>
                                        </p:tav>
                                      </p:tavLst>
                                    </p:anim>
                                    <p:anim calcmode="lin" valueType="num">
                                      <p:cBhvr additive="base">
                                        <p:cTn id="44" dur="500" fill="hold"/>
                                        <p:tgtEl>
                                          <p:spTgt spid="229788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297871"/>
                                        </p:tgtEl>
                                        <p:attrNameLst>
                                          <p:attrName>style.visibility</p:attrName>
                                        </p:attrNameLst>
                                      </p:cBhvr>
                                      <p:to>
                                        <p:strVal val="visible"/>
                                      </p:to>
                                    </p:set>
                                    <p:anim calcmode="lin" valueType="num">
                                      <p:cBhvr additive="base">
                                        <p:cTn id="49" dur="500" fill="hold"/>
                                        <p:tgtEl>
                                          <p:spTgt spid="2297871"/>
                                        </p:tgtEl>
                                        <p:attrNameLst>
                                          <p:attrName>ppt_x</p:attrName>
                                        </p:attrNameLst>
                                      </p:cBhvr>
                                      <p:tavLst>
                                        <p:tav tm="0">
                                          <p:val>
                                            <p:strVal val="#ppt_x"/>
                                          </p:val>
                                        </p:tav>
                                        <p:tav tm="100000">
                                          <p:val>
                                            <p:strVal val="#ppt_x"/>
                                          </p:val>
                                        </p:tav>
                                      </p:tavLst>
                                    </p:anim>
                                    <p:anim calcmode="lin" valueType="num">
                                      <p:cBhvr additive="base">
                                        <p:cTn id="50" dur="500" fill="hold"/>
                                        <p:tgtEl>
                                          <p:spTgt spid="229787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297885"/>
                                        </p:tgtEl>
                                        <p:attrNameLst>
                                          <p:attrName>style.visibility</p:attrName>
                                        </p:attrNameLst>
                                      </p:cBhvr>
                                      <p:to>
                                        <p:strVal val="visible"/>
                                      </p:to>
                                    </p:set>
                                    <p:anim calcmode="lin" valueType="num">
                                      <p:cBhvr additive="base">
                                        <p:cTn id="53" dur="500" fill="hold"/>
                                        <p:tgtEl>
                                          <p:spTgt spid="2297885"/>
                                        </p:tgtEl>
                                        <p:attrNameLst>
                                          <p:attrName>ppt_x</p:attrName>
                                        </p:attrNameLst>
                                      </p:cBhvr>
                                      <p:tavLst>
                                        <p:tav tm="0">
                                          <p:val>
                                            <p:strVal val="#ppt_x"/>
                                          </p:val>
                                        </p:tav>
                                        <p:tav tm="100000">
                                          <p:val>
                                            <p:strVal val="#ppt_x"/>
                                          </p:val>
                                        </p:tav>
                                      </p:tavLst>
                                    </p:anim>
                                    <p:anim calcmode="lin" valueType="num">
                                      <p:cBhvr additive="base">
                                        <p:cTn id="54" dur="500" fill="hold"/>
                                        <p:tgtEl>
                                          <p:spTgt spid="2297885"/>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297872"/>
                                        </p:tgtEl>
                                        <p:attrNameLst>
                                          <p:attrName>style.visibility</p:attrName>
                                        </p:attrNameLst>
                                      </p:cBhvr>
                                      <p:to>
                                        <p:strVal val="visible"/>
                                      </p:to>
                                    </p:set>
                                    <p:anim calcmode="lin" valueType="num">
                                      <p:cBhvr additive="base">
                                        <p:cTn id="59" dur="500" fill="hold"/>
                                        <p:tgtEl>
                                          <p:spTgt spid="2297872"/>
                                        </p:tgtEl>
                                        <p:attrNameLst>
                                          <p:attrName>ppt_x</p:attrName>
                                        </p:attrNameLst>
                                      </p:cBhvr>
                                      <p:tavLst>
                                        <p:tav tm="0">
                                          <p:val>
                                            <p:strVal val="#ppt_x"/>
                                          </p:val>
                                        </p:tav>
                                        <p:tav tm="100000">
                                          <p:val>
                                            <p:strVal val="#ppt_x"/>
                                          </p:val>
                                        </p:tav>
                                      </p:tavLst>
                                    </p:anim>
                                    <p:anim calcmode="lin" valueType="num">
                                      <p:cBhvr additive="base">
                                        <p:cTn id="60" dur="500" fill="hold"/>
                                        <p:tgtEl>
                                          <p:spTgt spid="229787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297874"/>
                                        </p:tgtEl>
                                        <p:attrNameLst>
                                          <p:attrName>style.visibility</p:attrName>
                                        </p:attrNameLst>
                                      </p:cBhvr>
                                      <p:to>
                                        <p:strVal val="visible"/>
                                      </p:to>
                                    </p:set>
                                    <p:anim calcmode="lin" valueType="num">
                                      <p:cBhvr additive="base">
                                        <p:cTn id="63" dur="500" fill="hold"/>
                                        <p:tgtEl>
                                          <p:spTgt spid="2297874"/>
                                        </p:tgtEl>
                                        <p:attrNameLst>
                                          <p:attrName>ppt_x</p:attrName>
                                        </p:attrNameLst>
                                      </p:cBhvr>
                                      <p:tavLst>
                                        <p:tav tm="0">
                                          <p:val>
                                            <p:strVal val="#ppt_x"/>
                                          </p:val>
                                        </p:tav>
                                        <p:tav tm="100000">
                                          <p:val>
                                            <p:strVal val="#ppt_x"/>
                                          </p:val>
                                        </p:tav>
                                      </p:tavLst>
                                    </p:anim>
                                    <p:anim calcmode="lin" valueType="num">
                                      <p:cBhvr additive="base">
                                        <p:cTn id="64" dur="500" fill="hold"/>
                                        <p:tgtEl>
                                          <p:spTgt spid="22978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7874" grpId="0"/>
      <p:bldP spid="2297877" grpId="0"/>
      <p:bldP spid="2297878" grpId="0"/>
      <p:bldP spid="2297879" grpId="0"/>
      <p:bldP spid="2297880" grpId="0"/>
      <p:bldP spid="2297884" grpId="0"/>
      <p:bldP spid="229788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内容占位符 2"/>
          <p:cNvSpPr>
            <a:spLocks noGrp="1"/>
          </p:cNvSpPr>
          <p:nvPr>
            <p:ph idx="1"/>
          </p:nvPr>
        </p:nvSpPr>
        <p:spPr>
          <a:xfrm>
            <a:off x="0" y="260350"/>
            <a:ext cx="9144000" cy="5287963"/>
          </a:xfrm>
        </p:spPr>
        <p:txBody>
          <a:bodyPr vert="horz" wrap="square" lIns="91440" tIns="45720" rIns="91440" bIns="45720" anchor="t" anchorCtr="0"/>
          <a:p>
            <a:pPr>
              <a:lnSpc>
                <a:spcPct val="120000"/>
              </a:lnSpc>
              <a:buNone/>
            </a:pPr>
            <a:r>
              <a:rPr lang="zh-CN" altLang="en-US" dirty="0"/>
              <a:t>   二、对</a:t>
            </a:r>
            <a:r>
              <a:rPr lang="en-US" altLang="zh-CN" dirty="0"/>
              <a:t>AS</a:t>
            </a:r>
            <a:r>
              <a:rPr lang="zh-CN" altLang="en-US" dirty="0"/>
              <a:t>方面扰动和冲击的反应</a:t>
            </a:r>
            <a:endParaRPr lang="en-US" altLang="zh-CN" dirty="0"/>
          </a:p>
          <a:p>
            <a:pPr>
              <a:lnSpc>
                <a:spcPct val="120000"/>
              </a:lnSpc>
              <a:buNone/>
            </a:pPr>
            <a:r>
              <a:rPr lang="zh-CN" altLang="en-US" sz="2400" b="0" dirty="0">
                <a:solidFill>
                  <a:schemeClr val="tx1"/>
                </a:solidFill>
              </a:rPr>
              <a:t>   （一）总需求▬总供给模型对生产能力变动的反应</a:t>
            </a:r>
            <a:endParaRPr lang="en-US" altLang="zh-CN" sz="2400" b="0" dirty="0">
              <a:solidFill>
                <a:schemeClr val="tx1"/>
              </a:solidFill>
            </a:endParaRPr>
          </a:p>
          <a:p>
            <a:pPr>
              <a:lnSpc>
                <a:spcPct val="150000"/>
              </a:lnSpc>
              <a:buNone/>
            </a:pPr>
            <a:endParaRPr lang="en-US" altLang="zh-CN" sz="2400" b="0" dirty="0">
              <a:solidFill>
                <a:schemeClr val="tx1"/>
              </a:solidFill>
            </a:endParaRPr>
          </a:p>
        </p:txBody>
      </p:sp>
      <p:pic>
        <p:nvPicPr>
          <p:cNvPr id="56323" name="Picture 10"/>
          <p:cNvPicPr>
            <a:picLocks noChangeAspect="1"/>
          </p:cNvPicPr>
          <p:nvPr/>
        </p:nvPicPr>
        <p:blipFill>
          <a:blip r:embed="rId1"/>
          <a:stretch>
            <a:fillRect/>
          </a:stretch>
        </p:blipFill>
        <p:spPr>
          <a:xfrm>
            <a:off x="827088" y="1797050"/>
            <a:ext cx="7632700" cy="445770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内容占位符 2"/>
          <p:cNvSpPr>
            <a:spLocks noGrp="1"/>
          </p:cNvSpPr>
          <p:nvPr>
            <p:ph idx="1"/>
          </p:nvPr>
        </p:nvSpPr>
        <p:spPr>
          <a:xfrm>
            <a:off x="250825" y="0"/>
            <a:ext cx="8893175" cy="5983288"/>
          </a:xfrm>
        </p:spPr>
        <p:txBody>
          <a:bodyPr vert="horz" wrap="square" lIns="91440" tIns="45720" rIns="91440" bIns="45720" anchor="t" anchorCtr="0"/>
          <a:p>
            <a:pPr>
              <a:buNone/>
            </a:pPr>
            <a:r>
              <a:rPr lang="zh-CN" altLang="en-US" b="0" dirty="0">
                <a:solidFill>
                  <a:schemeClr val="tx1"/>
                </a:solidFill>
              </a:rPr>
              <a:t>                 </a:t>
            </a:r>
            <a:endParaRPr lang="zh-CN" altLang="en-US" sz="2800" dirty="0"/>
          </a:p>
          <a:p>
            <a:pPr>
              <a:buNone/>
            </a:pPr>
            <a:r>
              <a:rPr lang="zh-CN" altLang="en-US" sz="2800" dirty="0">
                <a:solidFill>
                  <a:schemeClr val="tx1"/>
                </a:solidFill>
              </a:rPr>
              <a:t>有效需求决定模型：</a:t>
            </a:r>
            <a:endParaRPr lang="zh-CN" altLang="en-US" sz="2800" dirty="0">
              <a:solidFill>
                <a:schemeClr val="tx1"/>
              </a:solidFill>
            </a:endParaRPr>
          </a:p>
          <a:p>
            <a:pPr>
              <a:buNone/>
            </a:pPr>
            <a:r>
              <a:rPr lang="zh-CN" altLang="en-US" sz="2800" dirty="0">
                <a:solidFill>
                  <a:schemeClr val="tx1"/>
                </a:solidFill>
              </a:rPr>
              <a:t>              考虑产品市场的均衡</a:t>
            </a:r>
            <a:endParaRPr lang="en-US" altLang="zh-CN" sz="2800" dirty="0">
              <a:solidFill>
                <a:schemeClr val="tx1"/>
              </a:solidFill>
            </a:endParaRPr>
          </a:p>
          <a:p>
            <a:pPr>
              <a:buNone/>
            </a:pPr>
            <a:endParaRPr lang="zh-CN" altLang="en-US" sz="2800" dirty="0">
              <a:solidFill>
                <a:schemeClr val="tx1"/>
              </a:solidFill>
            </a:endParaRPr>
          </a:p>
          <a:p>
            <a:pPr>
              <a:buNone/>
            </a:pPr>
            <a:r>
              <a:rPr lang="en-US" altLang="zh-CN" sz="2800" b="0" dirty="0">
                <a:solidFill>
                  <a:schemeClr val="tx1"/>
                </a:solidFill>
              </a:rPr>
              <a:t>IS-LM</a:t>
            </a:r>
            <a:r>
              <a:rPr lang="zh-CN" altLang="en-US" sz="2800" dirty="0">
                <a:solidFill>
                  <a:schemeClr val="tx1"/>
                </a:solidFill>
              </a:rPr>
              <a:t>模型：</a:t>
            </a:r>
            <a:endParaRPr lang="zh-CN" altLang="en-US" sz="2800" dirty="0">
              <a:solidFill>
                <a:schemeClr val="tx1"/>
              </a:solidFill>
            </a:endParaRPr>
          </a:p>
          <a:p>
            <a:pPr>
              <a:buNone/>
            </a:pPr>
            <a:r>
              <a:rPr lang="zh-CN" altLang="en-US" sz="2800" dirty="0">
                <a:solidFill>
                  <a:schemeClr val="tx1"/>
                </a:solidFill>
              </a:rPr>
              <a:t>              考虑产品市场、货币市场的均衡</a:t>
            </a:r>
            <a:endParaRPr lang="en-US" altLang="zh-CN" sz="2800" dirty="0">
              <a:solidFill>
                <a:schemeClr val="tx1"/>
              </a:solidFill>
            </a:endParaRPr>
          </a:p>
          <a:p>
            <a:pPr>
              <a:buNone/>
            </a:pPr>
            <a:endParaRPr lang="zh-CN" altLang="en-US" sz="2800" dirty="0">
              <a:solidFill>
                <a:schemeClr val="tx1"/>
              </a:solidFill>
            </a:endParaRPr>
          </a:p>
          <a:p>
            <a:pPr>
              <a:buNone/>
            </a:pPr>
            <a:r>
              <a:rPr lang="en-US" altLang="zh-CN" sz="2800" b="0" dirty="0">
                <a:solidFill>
                  <a:schemeClr val="tx1"/>
                </a:solidFill>
              </a:rPr>
              <a:t>AD-AS</a:t>
            </a:r>
            <a:r>
              <a:rPr lang="zh-CN" altLang="en-US" sz="2800" dirty="0">
                <a:solidFill>
                  <a:schemeClr val="tx1"/>
                </a:solidFill>
              </a:rPr>
              <a:t>模型：</a:t>
            </a:r>
            <a:endParaRPr lang="zh-CN" altLang="en-US" sz="2800" dirty="0">
              <a:solidFill>
                <a:schemeClr val="tx1"/>
              </a:solidFill>
            </a:endParaRPr>
          </a:p>
          <a:p>
            <a:pPr>
              <a:buNone/>
            </a:pPr>
            <a:r>
              <a:rPr lang="zh-CN" altLang="en-US" sz="2800" dirty="0">
                <a:solidFill>
                  <a:schemeClr val="tx1"/>
                </a:solidFill>
              </a:rPr>
              <a:t>              考虑产品市场、货币市场和劳动市场的均衡</a:t>
            </a:r>
            <a:endParaRPr lang="zh-CN" altLang="en-US" sz="2800" dirty="0">
              <a:solidFill>
                <a:schemeClr val="tx1"/>
              </a:solidFill>
            </a:endParaRPr>
          </a:p>
          <a:p>
            <a:pPr>
              <a:buNone/>
            </a:pPr>
            <a:endParaRPr lang="en-US" altLang="zh-CN" sz="2800" b="0" dirty="0">
              <a:solidFill>
                <a:schemeClr val="tx1"/>
              </a:solidFill>
            </a:endParaRPr>
          </a:p>
          <a:p>
            <a:endParaRPr lang="en-US" altLang="zh-CN" sz="2400" b="0" dirty="0">
              <a:solidFill>
                <a:schemeClr val="tx1"/>
              </a:solidFill>
            </a:endParaRPr>
          </a:p>
          <a:p>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fld>
            <a:endParaRPr lang="zh-CN" altLang="en-US" sz="1400" dirty="0"/>
          </a:p>
        </p:txBody>
      </p:sp>
      <p:sp>
        <p:nvSpPr>
          <p:cNvPr id="57347" name="Rectangle 2"/>
          <p:cNvSpPr>
            <a:spLocks noGrp="1"/>
          </p:cNvSpPr>
          <p:nvPr>
            <p:ph type="title"/>
          </p:nvPr>
        </p:nvSpPr>
        <p:spPr>
          <a:xfrm>
            <a:off x="457200" y="550863"/>
            <a:ext cx="8229600" cy="868362"/>
          </a:xfrm>
        </p:spPr>
        <p:txBody>
          <a:bodyPr vert="horz" wrap="square" lIns="91440" tIns="45720" rIns="91440" bIns="45720" anchor="ctr" anchorCtr="0"/>
          <a:p>
            <a:pPr eaLnBrk="1" hangingPunct="1"/>
            <a:r>
              <a:rPr lang="zh-CN" altLang="en-US" sz="1600" dirty="0">
                <a:latin typeface="宋体" panose="02010600030101010101" pitchFamily="2" charset="-122"/>
              </a:rPr>
              <a:t>      </a:t>
            </a:r>
            <a:r>
              <a:rPr lang="en-US" altLang="zh-CN" sz="2000" dirty="0">
                <a:latin typeface="宋体" panose="02010600030101010101" pitchFamily="2" charset="-122"/>
              </a:rPr>
              <a:t>AS</a:t>
            </a:r>
            <a:r>
              <a:rPr lang="zh-CN" altLang="en-US" sz="2000" dirty="0">
                <a:latin typeface="宋体" panose="02010600030101010101" pitchFamily="2" charset="-122"/>
              </a:rPr>
              <a:t>曲线的右移：创新与增长</a:t>
            </a:r>
            <a:endParaRPr lang="zh-CN" altLang="en-US" sz="2000" dirty="0">
              <a:latin typeface="宋体" panose="02010600030101010101" pitchFamily="2" charset="-122"/>
            </a:endParaRPr>
          </a:p>
        </p:txBody>
      </p:sp>
      <p:sp>
        <p:nvSpPr>
          <p:cNvPr id="57348" name="Line 3"/>
          <p:cNvSpPr/>
          <p:nvPr/>
        </p:nvSpPr>
        <p:spPr>
          <a:xfrm flipV="1">
            <a:off x="1692275" y="1990725"/>
            <a:ext cx="0" cy="3744913"/>
          </a:xfrm>
          <a:prstGeom prst="line">
            <a:avLst/>
          </a:prstGeom>
          <a:ln w="12700" cap="flat" cmpd="sng">
            <a:solidFill>
              <a:schemeClr val="tx1"/>
            </a:solidFill>
            <a:prstDash val="solid"/>
            <a:headEnd type="none" w="med" len="med"/>
            <a:tailEnd type="stealth" w="sm" len="lg"/>
          </a:ln>
        </p:spPr>
      </p:sp>
      <p:sp>
        <p:nvSpPr>
          <p:cNvPr id="57349" name="Line 4"/>
          <p:cNvSpPr/>
          <p:nvPr/>
        </p:nvSpPr>
        <p:spPr>
          <a:xfrm>
            <a:off x="1692275" y="5735638"/>
            <a:ext cx="5400675" cy="0"/>
          </a:xfrm>
          <a:prstGeom prst="line">
            <a:avLst/>
          </a:prstGeom>
          <a:ln w="12700" cap="flat" cmpd="sng">
            <a:solidFill>
              <a:schemeClr val="tx1"/>
            </a:solidFill>
            <a:prstDash val="solid"/>
            <a:headEnd type="none" w="med" len="med"/>
            <a:tailEnd type="stealth" w="sm" len="lg"/>
          </a:ln>
        </p:spPr>
      </p:sp>
      <p:sp>
        <p:nvSpPr>
          <p:cNvPr id="57350" name="Text Box 5"/>
          <p:cNvSpPr txBox="1"/>
          <p:nvPr/>
        </p:nvSpPr>
        <p:spPr>
          <a:xfrm>
            <a:off x="1403350" y="5591175"/>
            <a:ext cx="358775" cy="338138"/>
          </a:xfrm>
          <a:prstGeom prst="rect">
            <a:avLst/>
          </a:prstGeom>
          <a:noFill/>
          <a:ln w="9525">
            <a:noFill/>
          </a:ln>
        </p:spPr>
        <p:txBody>
          <a:bodyPr>
            <a:spAutoFit/>
          </a:bodyPr>
          <a:p>
            <a:pPr>
              <a:spcBef>
                <a:spcPct val="50000"/>
              </a:spcBef>
            </a:pPr>
            <a:r>
              <a:rPr lang="en-US" altLang="zh-CN" sz="1600" b="1" i="1" dirty="0">
                <a:latin typeface="Arial" panose="020B0604020202020204" pitchFamily="34" charset="0"/>
              </a:rPr>
              <a:t>O</a:t>
            </a:r>
            <a:endParaRPr lang="en-US" altLang="zh-CN" sz="1600" b="1" i="1" dirty="0">
              <a:latin typeface="Arial" panose="020B0604020202020204" pitchFamily="34" charset="0"/>
            </a:endParaRPr>
          </a:p>
        </p:txBody>
      </p:sp>
      <p:sp>
        <p:nvSpPr>
          <p:cNvPr id="57351" name="Text Box 6"/>
          <p:cNvSpPr txBox="1"/>
          <p:nvPr/>
        </p:nvSpPr>
        <p:spPr>
          <a:xfrm>
            <a:off x="7164388" y="5591175"/>
            <a:ext cx="358775" cy="338138"/>
          </a:xfrm>
          <a:prstGeom prst="rect">
            <a:avLst/>
          </a:prstGeom>
          <a:noFill/>
          <a:ln w="9525">
            <a:noFill/>
          </a:ln>
        </p:spPr>
        <p:txBody>
          <a:bodyPr>
            <a:spAutoFit/>
          </a:bodyPr>
          <a:p>
            <a:pPr>
              <a:spcBef>
                <a:spcPct val="50000"/>
              </a:spcBef>
            </a:pPr>
            <a:r>
              <a:rPr lang="en-US" altLang="zh-CN" sz="1600" b="1" dirty="0">
                <a:latin typeface="Arial" panose="020B0604020202020204" pitchFamily="34" charset="0"/>
              </a:rPr>
              <a:t>Y</a:t>
            </a:r>
            <a:endParaRPr lang="en-US" altLang="zh-CN" sz="1600" b="1" dirty="0">
              <a:latin typeface="Arial" panose="020B0604020202020204" pitchFamily="34" charset="0"/>
            </a:endParaRPr>
          </a:p>
        </p:txBody>
      </p:sp>
      <p:sp>
        <p:nvSpPr>
          <p:cNvPr id="57352" name="Text Box 7"/>
          <p:cNvSpPr txBox="1"/>
          <p:nvPr/>
        </p:nvSpPr>
        <p:spPr>
          <a:xfrm>
            <a:off x="1258888" y="1917700"/>
            <a:ext cx="358775" cy="339725"/>
          </a:xfrm>
          <a:prstGeom prst="rect">
            <a:avLst/>
          </a:prstGeom>
          <a:noFill/>
          <a:ln w="9525">
            <a:noFill/>
          </a:ln>
        </p:spPr>
        <p:txBody>
          <a:bodyPr>
            <a:spAutoFit/>
          </a:bodyPr>
          <a:p>
            <a:pPr>
              <a:spcBef>
                <a:spcPct val="50000"/>
              </a:spcBef>
            </a:pPr>
            <a:r>
              <a:rPr lang="en-US" altLang="zh-CN" sz="1600" b="1" dirty="0">
                <a:latin typeface="Arial" panose="020B0604020202020204" pitchFamily="34" charset="0"/>
              </a:rPr>
              <a:t>P</a:t>
            </a:r>
            <a:endParaRPr lang="en-US" altLang="zh-CN" sz="1600" b="1" dirty="0">
              <a:latin typeface="Arial" panose="020B0604020202020204" pitchFamily="34" charset="0"/>
            </a:endParaRPr>
          </a:p>
        </p:txBody>
      </p:sp>
      <p:sp>
        <p:nvSpPr>
          <p:cNvPr id="57353" name="Arc 8"/>
          <p:cNvSpPr/>
          <p:nvPr/>
        </p:nvSpPr>
        <p:spPr>
          <a:xfrm flipV="1">
            <a:off x="3059113" y="3357563"/>
            <a:ext cx="1512887" cy="1225550"/>
          </a:xfrm>
          <a:custGeom>
            <a:avLst/>
            <a:gdLst>
              <a:gd name="txL" fmla="*/ 0 w 21600"/>
              <a:gd name="txT" fmla="*/ 0 h 21600"/>
              <a:gd name="txR" fmla="*/ 21600 w 21600"/>
              <a:gd name="txB" fmla="*/ 21600 h 21600"/>
            </a:gdLst>
            <a:ahLst/>
            <a:cxnLst>
              <a:cxn ang="0">
                <a:pos x="0" y="0"/>
              </a:cxn>
              <a:cxn ang="0">
                <a:pos x="2147483647" y="2147483647"/>
              </a:cxn>
              <a:cxn ang="0">
                <a:pos x="0" y="2147483647"/>
              </a:cxn>
            </a:cxnLst>
            <a:rect l="txL" t="txT" r="txR" b="tx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flat" cmpd="sng">
            <a:solidFill>
              <a:srgbClr val="0000FF">
                <a:alpha val="100000"/>
              </a:srgbClr>
            </a:solidFill>
            <a:prstDash val="solid"/>
            <a:round/>
            <a:headEnd type="none" w="med" len="med"/>
            <a:tailEnd type="none" w="med" len="med"/>
          </a:ln>
        </p:spPr>
        <p:txBody>
          <a:bodyPr/>
          <a:p>
            <a:endParaRPr lang="zh-CN" altLang="en-US"/>
          </a:p>
        </p:txBody>
      </p:sp>
      <p:sp>
        <p:nvSpPr>
          <p:cNvPr id="57354" name="Line 9"/>
          <p:cNvSpPr/>
          <p:nvPr/>
        </p:nvSpPr>
        <p:spPr>
          <a:xfrm flipV="1">
            <a:off x="4572000" y="2133600"/>
            <a:ext cx="0" cy="1223963"/>
          </a:xfrm>
          <a:prstGeom prst="line">
            <a:avLst/>
          </a:prstGeom>
          <a:ln w="19050" cap="flat" cmpd="sng">
            <a:solidFill>
              <a:srgbClr val="0000FF"/>
            </a:solidFill>
            <a:prstDash val="solid"/>
            <a:headEnd type="none" w="med" len="med"/>
            <a:tailEnd type="none" w="med" len="med"/>
          </a:ln>
        </p:spPr>
      </p:sp>
      <p:sp>
        <p:nvSpPr>
          <p:cNvPr id="57355" name="Text Box 10"/>
          <p:cNvSpPr txBox="1"/>
          <p:nvPr/>
        </p:nvSpPr>
        <p:spPr>
          <a:xfrm>
            <a:off x="4498975" y="3430588"/>
            <a:ext cx="576263" cy="306387"/>
          </a:xfrm>
          <a:prstGeom prst="rect">
            <a:avLst/>
          </a:prstGeom>
          <a:noFill/>
          <a:ln w="9525">
            <a:noFill/>
          </a:ln>
        </p:spPr>
        <p:txBody>
          <a:bodyPr>
            <a:spAutoFit/>
          </a:bodyPr>
          <a:p>
            <a:pPr>
              <a:spcBef>
                <a:spcPct val="50000"/>
              </a:spcBef>
            </a:pPr>
            <a:r>
              <a:rPr lang="en-US" altLang="zh-CN" sz="1400" i="1" dirty="0">
                <a:latin typeface="Arial" panose="020B0604020202020204" pitchFamily="34" charset="0"/>
              </a:rPr>
              <a:t>E</a:t>
            </a:r>
            <a:r>
              <a:rPr lang="en-US" altLang="zh-CN" sz="1400" i="1" baseline="-25000" dirty="0">
                <a:latin typeface="Arial" panose="020B0604020202020204" pitchFamily="34" charset="0"/>
              </a:rPr>
              <a:t>1</a:t>
            </a:r>
            <a:endParaRPr lang="en-US" altLang="zh-CN" sz="1400" i="1" baseline="-25000" dirty="0">
              <a:latin typeface="Arial" panose="020B0604020202020204" pitchFamily="34" charset="0"/>
            </a:endParaRPr>
          </a:p>
        </p:txBody>
      </p:sp>
      <p:sp>
        <p:nvSpPr>
          <p:cNvPr id="57356" name="Line 12"/>
          <p:cNvSpPr/>
          <p:nvPr/>
        </p:nvSpPr>
        <p:spPr>
          <a:xfrm>
            <a:off x="3132138" y="2492375"/>
            <a:ext cx="2592387" cy="2306638"/>
          </a:xfrm>
          <a:prstGeom prst="line">
            <a:avLst/>
          </a:prstGeom>
          <a:ln w="19050" cap="flat" cmpd="sng">
            <a:solidFill>
              <a:srgbClr val="0000FF"/>
            </a:solidFill>
            <a:prstDash val="solid"/>
            <a:headEnd type="none" w="med" len="med"/>
            <a:tailEnd type="none" w="med" len="med"/>
          </a:ln>
        </p:spPr>
      </p:sp>
      <p:sp>
        <p:nvSpPr>
          <p:cNvPr id="57357" name="Text Box 13"/>
          <p:cNvSpPr txBox="1"/>
          <p:nvPr/>
        </p:nvSpPr>
        <p:spPr>
          <a:xfrm>
            <a:off x="1331913" y="3503613"/>
            <a:ext cx="503237" cy="307975"/>
          </a:xfrm>
          <a:prstGeom prst="rect">
            <a:avLst/>
          </a:prstGeom>
          <a:noFill/>
          <a:ln w="9525">
            <a:noFill/>
          </a:ln>
        </p:spPr>
        <p:txBody>
          <a:bodyPr>
            <a:spAutoFit/>
          </a:bodyPr>
          <a:p>
            <a:pPr>
              <a:spcBef>
                <a:spcPct val="50000"/>
              </a:spcBef>
            </a:pPr>
            <a:r>
              <a:rPr lang="en-US" altLang="zh-CN" sz="1400" i="1" dirty="0">
                <a:latin typeface="Arial" panose="020B0604020202020204" pitchFamily="34" charset="0"/>
              </a:rPr>
              <a:t>P</a:t>
            </a:r>
            <a:r>
              <a:rPr lang="en-US" altLang="zh-CN" sz="1400" i="1" baseline="-25000" dirty="0">
                <a:latin typeface="Arial" panose="020B0604020202020204" pitchFamily="34" charset="0"/>
              </a:rPr>
              <a:t>1</a:t>
            </a:r>
            <a:endParaRPr lang="en-US" altLang="zh-CN" sz="1400" i="1" baseline="-25000" dirty="0">
              <a:latin typeface="Arial" panose="020B0604020202020204" pitchFamily="34" charset="0"/>
            </a:endParaRPr>
          </a:p>
        </p:txBody>
      </p:sp>
      <p:sp>
        <p:nvSpPr>
          <p:cNvPr id="57358" name="Text Box 14"/>
          <p:cNvSpPr txBox="1"/>
          <p:nvPr/>
        </p:nvSpPr>
        <p:spPr>
          <a:xfrm>
            <a:off x="4283075" y="5807075"/>
            <a:ext cx="503238" cy="307975"/>
          </a:xfrm>
          <a:prstGeom prst="rect">
            <a:avLst/>
          </a:prstGeom>
          <a:noFill/>
          <a:ln w="9525">
            <a:noFill/>
          </a:ln>
        </p:spPr>
        <p:txBody>
          <a:bodyPr>
            <a:spAutoFit/>
          </a:bodyPr>
          <a:p>
            <a:pPr>
              <a:spcBef>
                <a:spcPct val="50000"/>
              </a:spcBef>
            </a:pPr>
            <a:r>
              <a:rPr lang="en-US" altLang="zh-CN" sz="1400" i="1" dirty="0">
                <a:latin typeface="Arial" panose="020B0604020202020204" pitchFamily="34" charset="0"/>
              </a:rPr>
              <a:t>Y</a:t>
            </a:r>
            <a:r>
              <a:rPr lang="en-US" altLang="zh-CN" sz="1400" i="1" baseline="-25000" dirty="0">
                <a:latin typeface="Arial" panose="020B0604020202020204" pitchFamily="34" charset="0"/>
              </a:rPr>
              <a:t>1</a:t>
            </a:r>
            <a:endParaRPr lang="en-US" altLang="zh-CN" sz="1400" i="1" baseline="-25000" dirty="0">
              <a:latin typeface="Arial" panose="020B0604020202020204" pitchFamily="34" charset="0"/>
            </a:endParaRPr>
          </a:p>
        </p:txBody>
      </p:sp>
      <p:sp>
        <p:nvSpPr>
          <p:cNvPr id="57359" name="Text Box 15"/>
          <p:cNvSpPr txBox="1"/>
          <p:nvPr/>
        </p:nvSpPr>
        <p:spPr>
          <a:xfrm>
            <a:off x="2771775" y="2206625"/>
            <a:ext cx="792163" cy="307975"/>
          </a:xfrm>
          <a:prstGeom prst="rect">
            <a:avLst/>
          </a:prstGeom>
          <a:noFill/>
          <a:ln w="9525">
            <a:noFill/>
          </a:ln>
        </p:spPr>
        <p:txBody>
          <a:bodyPr>
            <a:spAutoFit/>
          </a:bodyPr>
          <a:p>
            <a:pPr>
              <a:spcBef>
                <a:spcPct val="50000"/>
              </a:spcBef>
            </a:pPr>
            <a:r>
              <a:rPr lang="en-US" altLang="zh-CN" sz="1400" dirty="0">
                <a:latin typeface="Arial" panose="020B0604020202020204" pitchFamily="34" charset="0"/>
              </a:rPr>
              <a:t>AD</a:t>
            </a:r>
            <a:endParaRPr lang="en-US" altLang="zh-CN" sz="1400" baseline="-25000" dirty="0">
              <a:latin typeface="Arial" panose="020B0604020202020204" pitchFamily="34" charset="0"/>
            </a:endParaRPr>
          </a:p>
        </p:txBody>
      </p:sp>
      <p:sp>
        <p:nvSpPr>
          <p:cNvPr id="2298896" name="Text Box 16"/>
          <p:cNvSpPr txBox="1"/>
          <p:nvPr/>
        </p:nvSpPr>
        <p:spPr>
          <a:xfrm>
            <a:off x="5219700" y="4078288"/>
            <a:ext cx="576263" cy="306387"/>
          </a:xfrm>
          <a:prstGeom prst="rect">
            <a:avLst/>
          </a:prstGeom>
          <a:noFill/>
          <a:ln w="9525">
            <a:noFill/>
          </a:ln>
        </p:spPr>
        <p:txBody>
          <a:bodyPr>
            <a:spAutoFit/>
          </a:bodyPr>
          <a:p>
            <a:pPr>
              <a:spcBef>
                <a:spcPct val="50000"/>
              </a:spcBef>
            </a:pPr>
            <a:r>
              <a:rPr lang="en-US" altLang="zh-CN" sz="1400" i="1" dirty="0">
                <a:latin typeface="Arial" panose="020B0604020202020204" pitchFamily="34" charset="0"/>
              </a:rPr>
              <a:t>E</a:t>
            </a:r>
            <a:r>
              <a:rPr lang="en-US" altLang="zh-CN" sz="1400" i="1" baseline="-25000" dirty="0">
                <a:latin typeface="Arial" panose="020B0604020202020204" pitchFamily="34" charset="0"/>
              </a:rPr>
              <a:t>2</a:t>
            </a:r>
            <a:endParaRPr lang="en-US" altLang="zh-CN" sz="1400" i="1" baseline="-25000" dirty="0">
              <a:latin typeface="Arial" panose="020B0604020202020204" pitchFamily="34" charset="0"/>
            </a:endParaRPr>
          </a:p>
        </p:txBody>
      </p:sp>
      <p:sp>
        <p:nvSpPr>
          <p:cNvPr id="57361" name="Line 17"/>
          <p:cNvSpPr/>
          <p:nvPr/>
        </p:nvSpPr>
        <p:spPr>
          <a:xfrm>
            <a:off x="1690688" y="3719513"/>
            <a:ext cx="2808287" cy="0"/>
          </a:xfrm>
          <a:prstGeom prst="line">
            <a:avLst/>
          </a:prstGeom>
          <a:ln w="9525" cap="flat" cmpd="sng">
            <a:solidFill>
              <a:srgbClr val="FF0000"/>
            </a:solidFill>
            <a:prstDash val="dash"/>
            <a:headEnd type="none" w="med" len="med"/>
            <a:tailEnd type="none" w="med" len="med"/>
          </a:ln>
        </p:spPr>
      </p:sp>
      <p:sp>
        <p:nvSpPr>
          <p:cNvPr id="57362" name="Line 18"/>
          <p:cNvSpPr/>
          <p:nvPr/>
        </p:nvSpPr>
        <p:spPr>
          <a:xfrm>
            <a:off x="4498975" y="3719513"/>
            <a:ext cx="0" cy="2016125"/>
          </a:xfrm>
          <a:prstGeom prst="line">
            <a:avLst/>
          </a:prstGeom>
          <a:ln w="9525" cap="flat" cmpd="sng">
            <a:solidFill>
              <a:srgbClr val="FF0000"/>
            </a:solidFill>
            <a:prstDash val="dash"/>
            <a:headEnd type="none" w="med" len="med"/>
            <a:tailEnd type="none" w="med" len="med"/>
          </a:ln>
        </p:spPr>
      </p:sp>
      <p:sp>
        <p:nvSpPr>
          <p:cNvPr id="2298899" name="Text Box 19"/>
          <p:cNvSpPr txBox="1"/>
          <p:nvPr/>
        </p:nvSpPr>
        <p:spPr>
          <a:xfrm>
            <a:off x="1331913" y="4151313"/>
            <a:ext cx="503237" cy="307975"/>
          </a:xfrm>
          <a:prstGeom prst="rect">
            <a:avLst/>
          </a:prstGeom>
          <a:noFill/>
          <a:ln w="9525">
            <a:noFill/>
          </a:ln>
        </p:spPr>
        <p:txBody>
          <a:bodyPr>
            <a:spAutoFit/>
          </a:bodyPr>
          <a:p>
            <a:pPr>
              <a:spcBef>
                <a:spcPct val="50000"/>
              </a:spcBef>
            </a:pPr>
            <a:r>
              <a:rPr lang="en-US" altLang="zh-CN" sz="1400" i="1" dirty="0">
                <a:latin typeface="Arial" panose="020B0604020202020204" pitchFamily="34" charset="0"/>
              </a:rPr>
              <a:t>P</a:t>
            </a:r>
            <a:r>
              <a:rPr lang="en-US" altLang="zh-CN" sz="1400" i="1" baseline="-25000" dirty="0">
                <a:latin typeface="Arial" panose="020B0604020202020204" pitchFamily="34" charset="0"/>
              </a:rPr>
              <a:t>2</a:t>
            </a:r>
            <a:endParaRPr lang="en-US" altLang="zh-CN" sz="1400" i="1" baseline="-25000" dirty="0">
              <a:latin typeface="Arial" panose="020B0604020202020204" pitchFamily="34" charset="0"/>
            </a:endParaRPr>
          </a:p>
        </p:txBody>
      </p:sp>
      <p:sp>
        <p:nvSpPr>
          <p:cNvPr id="2298900" name="Text Box 20"/>
          <p:cNvSpPr txBox="1"/>
          <p:nvPr/>
        </p:nvSpPr>
        <p:spPr>
          <a:xfrm>
            <a:off x="5003800" y="5807075"/>
            <a:ext cx="503238" cy="307975"/>
          </a:xfrm>
          <a:prstGeom prst="rect">
            <a:avLst/>
          </a:prstGeom>
          <a:noFill/>
          <a:ln w="9525">
            <a:noFill/>
          </a:ln>
        </p:spPr>
        <p:txBody>
          <a:bodyPr>
            <a:spAutoFit/>
          </a:bodyPr>
          <a:p>
            <a:pPr>
              <a:spcBef>
                <a:spcPct val="50000"/>
              </a:spcBef>
            </a:pPr>
            <a:r>
              <a:rPr lang="en-US" altLang="zh-CN" sz="1400" i="1" dirty="0">
                <a:latin typeface="Arial" panose="020B0604020202020204" pitchFamily="34" charset="0"/>
              </a:rPr>
              <a:t>Y</a:t>
            </a:r>
            <a:r>
              <a:rPr lang="en-US" altLang="zh-CN" sz="1400" i="1" baseline="-25000" dirty="0">
                <a:latin typeface="Arial" panose="020B0604020202020204" pitchFamily="34" charset="0"/>
              </a:rPr>
              <a:t>2</a:t>
            </a:r>
            <a:endParaRPr lang="en-US" altLang="zh-CN" sz="1400" i="1" baseline="-25000" dirty="0">
              <a:latin typeface="Arial" panose="020B0604020202020204" pitchFamily="34" charset="0"/>
            </a:endParaRPr>
          </a:p>
        </p:txBody>
      </p:sp>
      <p:sp>
        <p:nvSpPr>
          <p:cNvPr id="2298901" name="Arc 21"/>
          <p:cNvSpPr/>
          <p:nvPr/>
        </p:nvSpPr>
        <p:spPr>
          <a:xfrm rot="-447019" flipV="1">
            <a:off x="3851275" y="3717925"/>
            <a:ext cx="1511300" cy="1223963"/>
          </a:xfrm>
          <a:custGeom>
            <a:avLst/>
            <a:gdLst>
              <a:gd name="txL" fmla="*/ 0 w 21581"/>
              <a:gd name="txT" fmla="*/ 0 h 21600"/>
              <a:gd name="txR" fmla="*/ 21581 w 21581"/>
              <a:gd name="txB" fmla="*/ 21600 h 21600"/>
            </a:gdLst>
            <a:ahLst/>
            <a:cxnLst>
              <a:cxn ang="0">
                <a:pos x="0" y="0"/>
              </a:cxn>
              <a:cxn ang="0">
                <a:pos x="2147483647" y="2147483647"/>
              </a:cxn>
              <a:cxn ang="0">
                <a:pos x="0" y="2147483647"/>
              </a:cxn>
            </a:cxnLst>
            <a:rect l="txL" t="txT" r="txR" b="txB"/>
            <a:pathLst>
              <a:path w="21581" h="21600" fill="none">
                <a:moveTo>
                  <a:pt x="-1" y="0"/>
                </a:moveTo>
                <a:cubicBezTo>
                  <a:pt x="11581" y="0"/>
                  <a:pt x="21102" y="9134"/>
                  <a:pt x="21581" y="20705"/>
                </a:cubicBezTo>
              </a:path>
              <a:path w="21581" h="21600" stroke="0">
                <a:moveTo>
                  <a:pt x="-1" y="0"/>
                </a:moveTo>
                <a:cubicBezTo>
                  <a:pt x="11581" y="0"/>
                  <a:pt x="21102" y="9134"/>
                  <a:pt x="21581" y="20705"/>
                </a:cubicBezTo>
                <a:lnTo>
                  <a:pt x="0" y="21600"/>
                </a:lnTo>
                <a:lnTo>
                  <a:pt x="-1" y="0"/>
                </a:lnTo>
                <a:close/>
              </a:path>
            </a:pathLst>
          </a:custGeom>
          <a:noFill/>
          <a:ln w="19050" cap="flat" cmpd="sng">
            <a:solidFill>
              <a:srgbClr val="0000FF">
                <a:alpha val="100000"/>
              </a:srgbClr>
            </a:solidFill>
            <a:prstDash val="solid"/>
            <a:round/>
            <a:headEnd type="none" w="med" len="med"/>
            <a:tailEnd type="none" w="med" len="med"/>
          </a:ln>
        </p:spPr>
        <p:txBody>
          <a:bodyPr/>
          <a:p>
            <a:endParaRPr lang="zh-CN" altLang="en-US"/>
          </a:p>
        </p:txBody>
      </p:sp>
      <p:sp>
        <p:nvSpPr>
          <p:cNvPr id="2298903" name="Line 23"/>
          <p:cNvSpPr/>
          <p:nvPr/>
        </p:nvSpPr>
        <p:spPr>
          <a:xfrm flipV="1">
            <a:off x="5292725" y="2493963"/>
            <a:ext cx="0" cy="1223962"/>
          </a:xfrm>
          <a:prstGeom prst="line">
            <a:avLst/>
          </a:prstGeom>
          <a:ln w="19050" cap="flat" cmpd="sng">
            <a:solidFill>
              <a:srgbClr val="0000FF"/>
            </a:solidFill>
            <a:prstDash val="solid"/>
            <a:headEnd type="none" w="med" len="med"/>
            <a:tailEnd type="none" w="med" len="med"/>
          </a:ln>
        </p:spPr>
      </p:sp>
      <p:sp>
        <p:nvSpPr>
          <p:cNvPr id="57367" name="Text Box 24"/>
          <p:cNvSpPr txBox="1"/>
          <p:nvPr/>
        </p:nvSpPr>
        <p:spPr>
          <a:xfrm>
            <a:off x="4572000" y="1844675"/>
            <a:ext cx="1152525" cy="306388"/>
          </a:xfrm>
          <a:prstGeom prst="rect">
            <a:avLst/>
          </a:prstGeom>
          <a:noFill/>
          <a:ln w="9525">
            <a:noFill/>
          </a:ln>
        </p:spPr>
        <p:txBody>
          <a:bodyPr>
            <a:spAutoFit/>
          </a:bodyPr>
          <a:p>
            <a:pPr>
              <a:spcBef>
                <a:spcPct val="50000"/>
              </a:spcBef>
            </a:pPr>
            <a:r>
              <a:rPr lang="en-US" altLang="zh-CN" sz="1400" dirty="0">
                <a:latin typeface="Arial" panose="020B0604020202020204" pitchFamily="34" charset="0"/>
              </a:rPr>
              <a:t>AS</a:t>
            </a:r>
            <a:r>
              <a:rPr lang="en-US" altLang="zh-CN" sz="1400" baseline="-25000" dirty="0">
                <a:latin typeface="Arial" panose="020B0604020202020204" pitchFamily="34" charset="0"/>
              </a:rPr>
              <a:t>1</a:t>
            </a:r>
            <a:endParaRPr lang="en-US" altLang="zh-CN" sz="1400" baseline="-25000" dirty="0">
              <a:latin typeface="Arial" panose="020B0604020202020204" pitchFamily="34" charset="0"/>
            </a:endParaRPr>
          </a:p>
        </p:txBody>
      </p:sp>
      <p:sp>
        <p:nvSpPr>
          <p:cNvPr id="2298905" name="Text Box 25"/>
          <p:cNvSpPr txBox="1"/>
          <p:nvPr/>
        </p:nvSpPr>
        <p:spPr>
          <a:xfrm>
            <a:off x="5292725" y="2206625"/>
            <a:ext cx="1152525" cy="307975"/>
          </a:xfrm>
          <a:prstGeom prst="rect">
            <a:avLst/>
          </a:prstGeom>
          <a:noFill/>
          <a:ln w="9525">
            <a:noFill/>
          </a:ln>
        </p:spPr>
        <p:txBody>
          <a:bodyPr>
            <a:spAutoFit/>
          </a:bodyPr>
          <a:p>
            <a:pPr>
              <a:spcBef>
                <a:spcPct val="50000"/>
              </a:spcBef>
            </a:pPr>
            <a:r>
              <a:rPr lang="en-US" altLang="zh-CN" sz="1400" dirty="0">
                <a:latin typeface="Arial" panose="020B0604020202020204" pitchFamily="34" charset="0"/>
              </a:rPr>
              <a:t>AS</a:t>
            </a:r>
            <a:r>
              <a:rPr lang="en-US" altLang="zh-CN" sz="1400" baseline="-25000" dirty="0">
                <a:latin typeface="Arial" panose="020B0604020202020204" pitchFamily="34" charset="0"/>
              </a:rPr>
              <a:t>2</a:t>
            </a:r>
            <a:endParaRPr lang="en-US" altLang="zh-CN" sz="1400" baseline="-25000" dirty="0">
              <a:latin typeface="Arial" panose="020B0604020202020204" pitchFamily="34" charset="0"/>
            </a:endParaRPr>
          </a:p>
        </p:txBody>
      </p:sp>
      <p:sp>
        <p:nvSpPr>
          <p:cNvPr id="2298906" name="Line 26"/>
          <p:cNvSpPr/>
          <p:nvPr/>
        </p:nvSpPr>
        <p:spPr>
          <a:xfrm flipH="1">
            <a:off x="1692275" y="4294188"/>
            <a:ext cx="3457575" cy="0"/>
          </a:xfrm>
          <a:prstGeom prst="line">
            <a:avLst/>
          </a:prstGeom>
          <a:ln w="9525" cap="flat" cmpd="sng">
            <a:solidFill>
              <a:srgbClr val="FF0000"/>
            </a:solidFill>
            <a:prstDash val="dash"/>
            <a:headEnd type="none" w="med" len="med"/>
            <a:tailEnd type="none" w="med" len="med"/>
          </a:ln>
        </p:spPr>
      </p:sp>
      <p:sp>
        <p:nvSpPr>
          <p:cNvPr id="2298907" name="Line 27"/>
          <p:cNvSpPr/>
          <p:nvPr/>
        </p:nvSpPr>
        <p:spPr>
          <a:xfrm>
            <a:off x="5148263" y="4295775"/>
            <a:ext cx="0" cy="1439863"/>
          </a:xfrm>
          <a:prstGeom prst="line">
            <a:avLst/>
          </a:prstGeom>
          <a:ln w="9525" cap="flat" cmpd="sng">
            <a:solidFill>
              <a:srgbClr val="FF0000"/>
            </a:solidFill>
            <a:prstDash val="dash"/>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98903"/>
                                        </p:tgtEl>
                                        <p:attrNameLst>
                                          <p:attrName>style.visibility</p:attrName>
                                        </p:attrNameLst>
                                      </p:cBhvr>
                                      <p:to>
                                        <p:strVal val="visible"/>
                                      </p:to>
                                    </p:set>
                                    <p:anim calcmode="lin" valueType="num">
                                      <p:cBhvr additive="base">
                                        <p:cTn id="7" dur="500" fill="hold"/>
                                        <p:tgtEl>
                                          <p:spTgt spid="2298903"/>
                                        </p:tgtEl>
                                        <p:attrNameLst>
                                          <p:attrName>ppt_x</p:attrName>
                                        </p:attrNameLst>
                                      </p:cBhvr>
                                      <p:tavLst>
                                        <p:tav tm="0">
                                          <p:val>
                                            <p:strVal val="#ppt_x"/>
                                          </p:val>
                                        </p:tav>
                                        <p:tav tm="100000">
                                          <p:val>
                                            <p:strVal val="#ppt_x"/>
                                          </p:val>
                                        </p:tav>
                                      </p:tavLst>
                                    </p:anim>
                                    <p:anim calcmode="lin" valueType="num">
                                      <p:cBhvr additive="base">
                                        <p:cTn id="8" dur="500" fill="hold"/>
                                        <p:tgtEl>
                                          <p:spTgt spid="229890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98905"/>
                                        </p:tgtEl>
                                        <p:attrNameLst>
                                          <p:attrName>style.visibility</p:attrName>
                                        </p:attrNameLst>
                                      </p:cBhvr>
                                      <p:to>
                                        <p:strVal val="visible"/>
                                      </p:to>
                                    </p:set>
                                    <p:anim calcmode="lin" valueType="num">
                                      <p:cBhvr additive="base">
                                        <p:cTn id="11" dur="500" fill="hold"/>
                                        <p:tgtEl>
                                          <p:spTgt spid="2298905"/>
                                        </p:tgtEl>
                                        <p:attrNameLst>
                                          <p:attrName>ppt_x</p:attrName>
                                        </p:attrNameLst>
                                      </p:cBhvr>
                                      <p:tavLst>
                                        <p:tav tm="0">
                                          <p:val>
                                            <p:strVal val="#ppt_x"/>
                                          </p:val>
                                        </p:tav>
                                        <p:tav tm="100000">
                                          <p:val>
                                            <p:strVal val="#ppt_x"/>
                                          </p:val>
                                        </p:tav>
                                      </p:tavLst>
                                    </p:anim>
                                    <p:anim calcmode="lin" valueType="num">
                                      <p:cBhvr additive="base">
                                        <p:cTn id="12" dur="500" fill="hold"/>
                                        <p:tgtEl>
                                          <p:spTgt spid="229890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98901"/>
                                        </p:tgtEl>
                                        <p:attrNameLst>
                                          <p:attrName>style.visibility</p:attrName>
                                        </p:attrNameLst>
                                      </p:cBhvr>
                                      <p:to>
                                        <p:strVal val="visible"/>
                                      </p:to>
                                    </p:set>
                                    <p:anim calcmode="lin" valueType="num">
                                      <p:cBhvr additive="base">
                                        <p:cTn id="15" dur="500" fill="hold"/>
                                        <p:tgtEl>
                                          <p:spTgt spid="2298901"/>
                                        </p:tgtEl>
                                        <p:attrNameLst>
                                          <p:attrName>ppt_x</p:attrName>
                                        </p:attrNameLst>
                                      </p:cBhvr>
                                      <p:tavLst>
                                        <p:tav tm="0">
                                          <p:val>
                                            <p:strVal val="#ppt_x"/>
                                          </p:val>
                                        </p:tav>
                                        <p:tav tm="100000">
                                          <p:val>
                                            <p:strVal val="#ppt_x"/>
                                          </p:val>
                                        </p:tav>
                                      </p:tavLst>
                                    </p:anim>
                                    <p:anim calcmode="lin" valueType="num">
                                      <p:cBhvr additive="base">
                                        <p:cTn id="16" dur="500" fill="hold"/>
                                        <p:tgtEl>
                                          <p:spTgt spid="229890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298896"/>
                                        </p:tgtEl>
                                        <p:attrNameLst>
                                          <p:attrName>style.visibility</p:attrName>
                                        </p:attrNameLst>
                                      </p:cBhvr>
                                      <p:to>
                                        <p:strVal val="visible"/>
                                      </p:to>
                                    </p:set>
                                    <p:anim calcmode="lin" valueType="num">
                                      <p:cBhvr additive="base">
                                        <p:cTn id="21" dur="500" fill="hold"/>
                                        <p:tgtEl>
                                          <p:spTgt spid="2298896"/>
                                        </p:tgtEl>
                                        <p:attrNameLst>
                                          <p:attrName>ppt_x</p:attrName>
                                        </p:attrNameLst>
                                      </p:cBhvr>
                                      <p:tavLst>
                                        <p:tav tm="0">
                                          <p:val>
                                            <p:strVal val="#ppt_x"/>
                                          </p:val>
                                        </p:tav>
                                        <p:tav tm="100000">
                                          <p:val>
                                            <p:strVal val="#ppt_x"/>
                                          </p:val>
                                        </p:tav>
                                      </p:tavLst>
                                    </p:anim>
                                    <p:anim calcmode="lin" valueType="num">
                                      <p:cBhvr additive="base">
                                        <p:cTn id="22" dur="500" fill="hold"/>
                                        <p:tgtEl>
                                          <p:spTgt spid="229889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298906"/>
                                        </p:tgtEl>
                                        <p:attrNameLst>
                                          <p:attrName>style.visibility</p:attrName>
                                        </p:attrNameLst>
                                      </p:cBhvr>
                                      <p:to>
                                        <p:strVal val="visible"/>
                                      </p:to>
                                    </p:set>
                                    <p:anim calcmode="lin" valueType="num">
                                      <p:cBhvr additive="base">
                                        <p:cTn id="27" dur="500" fill="hold"/>
                                        <p:tgtEl>
                                          <p:spTgt spid="2298906"/>
                                        </p:tgtEl>
                                        <p:attrNameLst>
                                          <p:attrName>ppt_x</p:attrName>
                                        </p:attrNameLst>
                                      </p:cBhvr>
                                      <p:tavLst>
                                        <p:tav tm="0">
                                          <p:val>
                                            <p:strVal val="#ppt_x"/>
                                          </p:val>
                                        </p:tav>
                                        <p:tav tm="100000">
                                          <p:val>
                                            <p:strVal val="#ppt_x"/>
                                          </p:val>
                                        </p:tav>
                                      </p:tavLst>
                                    </p:anim>
                                    <p:anim calcmode="lin" valueType="num">
                                      <p:cBhvr additive="base">
                                        <p:cTn id="28" dur="500" fill="hold"/>
                                        <p:tgtEl>
                                          <p:spTgt spid="229890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298899"/>
                                        </p:tgtEl>
                                        <p:attrNameLst>
                                          <p:attrName>style.visibility</p:attrName>
                                        </p:attrNameLst>
                                      </p:cBhvr>
                                      <p:to>
                                        <p:strVal val="visible"/>
                                      </p:to>
                                    </p:set>
                                    <p:anim calcmode="lin" valueType="num">
                                      <p:cBhvr additive="base">
                                        <p:cTn id="31" dur="500" fill="hold"/>
                                        <p:tgtEl>
                                          <p:spTgt spid="2298899"/>
                                        </p:tgtEl>
                                        <p:attrNameLst>
                                          <p:attrName>ppt_x</p:attrName>
                                        </p:attrNameLst>
                                      </p:cBhvr>
                                      <p:tavLst>
                                        <p:tav tm="0">
                                          <p:val>
                                            <p:strVal val="#ppt_x"/>
                                          </p:val>
                                        </p:tav>
                                        <p:tav tm="100000">
                                          <p:val>
                                            <p:strVal val="#ppt_x"/>
                                          </p:val>
                                        </p:tav>
                                      </p:tavLst>
                                    </p:anim>
                                    <p:anim calcmode="lin" valueType="num">
                                      <p:cBhvr additive="base">
                                        <p:cTn id="32" dur="500" fill="hold"/>
                                        <p:tgtEl>
                                          <p:spTgt spid="229889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298907"/>
                                        </p:tgtEl>
                                        <p:attrNameLst>
                                          <p:attrName>style.visibility</p:attrName>
                                        </p:attrNameLst>
                                      </p:cBhvr>
                                      <p:to>
                                        <p:strVal val="visible"/>
                                      </p:to>
                                    </p:set>
                                    <p:anim calcmode="lin" valueType="num">
                                      <p:cBhvr additive="base">
                                        <p:cTn id="37" dur="500" fill="hold"/>
                                        <p:tgtEl>
                                          <p:spTgt spid="2298907"/>
                                        </p:tgtEl>
                                        <p:attrNameLst>
                                          <p:attrName>ppt_x</p:attrName>
                                        </p:attrNameLst>
                                      </p:cBhvr>
                                      <p:tavLst>
                                        <p:tav tm="0">
                                          <p:val>
                                            <p:strVal val="#ppt_x"/>
                                          </p:val>
                                        </p:tav>
                                        <p:tav tm="100000">
                                          <p:val>
                                            <p:strVal val="#ppt_x"/>
                                          </p:val>
                                        </p:tav>
                                      </p:tavLst>
                                    </p:anim>
                                    <p:anim calcmode="lin" valueType="num">
                                      <p:cBhvr additive="base">
                                        <p:cTn id="38" dur="500" fill="hold"/>
                                        <p:tgtEl>
                                          <p:spTgt spid="2298907"/>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298900"/>
                                        </p:tgtEl>
                                        <p:attrNameLst>
                                          <p:attrName>style.visibility</p:attrName>
                                        </p:attrNameLst>
                                      </p:cBhvr>
                                      <p:to>
                                        <p:strVal val="visible"/>
                                      </p:to>
                                    </p:set>
                                    <p:anim calcmode="lin" valueType="num">
                                      <p:cBhvr additive="base">
                                        <p:cTn id="41" dur="500" fill="hold"/>
                                        <p:tgtEl>
                                          <p:spTgt spid="2298900"/>
                                        </p:tgtEl>
                                        <p:attrNameLst>
                                          <p:attrName>ppt_x</p:attrName>
                                        </p:attrNameLst>
                                      </p:cBhvr>
                                      <p:tavLst>
                                        <p:tav tm="0">
                                          <p:val>
                                            <p:strVal val="#ppt_x"/>
                                          </p:val>
                                        </p:tav>
                                        <p:tav tm="100000">
                                          <p:val>
                                            <p:strVal val="#ppt_x"/>
                                          </p:val>
                                        </p:tav>
                                      </p:tavLst>
                                    </p:anim>
                                    <p:anim calcmode="lin" valueType="num">
                                      <p:cBhvr additive="base">
                                        <p:cTn id="42" dur="500" fill="hold"/>
                                        <p:tgtEl>
                                          <p:spTgt spid="22989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8896" grpId="0"/>
      <p:bldP spid="2298899" grpId="0"/>
      <p:bldP spid="2298900" grpId="0"/>
      <p:bldP spid="229890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Rectangle 3"/>
          <p:cNvSpPr>
            <a:spLocks noGrp="1"/>
          </p:cNvSpPr>
          <p:nvPr>
            <p:ph idx="1"/>
          </p:nvPr>
        </p:nvSpPr>
        <p:spPr>
          <a:xfrm>
            <a:off x="468313" y="260350"/>
            <a:ext cx="8229600" cy="5867400"/>
          </a:xfrm>
        </p:spPr>
        <p:txBody>
          <a:bodyPr vert="horz" wrap="square" lIns="91440" tIns="45720" rIns="91440" bIns="45720" anchor="t" anchorCtr="0"/>
          <a:p>
            <a:pPr>
              <a:lnSpc>
                <a:spcPct val="130000"/>
              </a:lnSpc>
              <a:buNone/>
            </a:pPr>
            <a:r>
              <a:rPr lang="zh-CN" altLang="en-US" sz="2400" b="0" dirty="0">
                <a:solidFill>
                  <a:schemeClr val="tx1"/>
                </a:solidFill>
              </a:rPr>
              <a:t>（二）总需求▬总供给模型对一般价格冲击的反应</a:t>
            </a:r>
            <a:endParaRPr lang="en-US" altLang="zh-CN" sz="2400" b="0" dirty="0">
              <a:solidFill>
                <a:schemeClr val="tx1"/>
              </a:solidFill>
            </a:endParaRPr>
          </a:p>
          <a:p>
            <a:pPr>
              <a:lnSpc>
                <a:spcPct val="130000"/>
              </a:lnSpc>
              <a:buNone/>
            </a:pPr>
            <a:r>
              <a:rPr lang="zh-CN" altLang="en-US" sz="2400" b="0" dirty="0">
                <a:solidFill>
                  <a:schemeClr val="tx1"/>
                </a:solidFill>
              </a:rPr>
              <a:t>（三）总需求▬总供给模型对资源供给变动的反应</a:t>
            </a:r>
            <a:endParaRPr lang="zh-CN" altLang="en-US" sz="2400" b="0" dirty="0">
              <a:solidFill>
                <a:schemeClr val="tx1"/>
              </a:solidFill>
            </a:endParaRPr>
          </a:p>
        </p:txBody>
      </p:sp>
      <p:pic>
        <p:nvPicPr>
          <p:cNvPr id="58371" name="Picture 4"/>
          <p:cNvPicPr>
            <a:picLocks noChangeAspect="1"/>
          </p:cNvPicPr>
          <p:nvPr/>
        </p:nvPicPr>
        <p:blipFill>
          <a:blip r:embed="rId1"/>
          <a:stretch>
            <a:fillRect/>
          </a:stretch>
        </p:blipFill>
        <p:spPr>
          <a:xfrm>
            <a:off x="684213" y="1628775"/>
            <a:ext cx="7740650" cy="4584700"/>
          </a:xfrm>
          <a:prstGeom prst="rect">
            <a:avLst/>
          </a:prstGeom>
          <a:noFill/>
          <a:ln w="9525">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fld>
            <a:endParaRPr lang="zh-CN" altLang="en-US" sz="1400" dirty="0"/>
          </a:p>
        </p:txBody>
      </p:sp>
      <p:sp>
        <p:nvSpPr>
          <p:cNvPr id="59395" name="Rectangle 2"/>
          <p:cNvSpPr>
            <a:spLocks noGrp="1"/>
          </p:cNvSpPr>
          <p:nvPr>
            <p:ph type="title"/>
          </p:nvPr>
        </p:nvSpPr>
        <p:spPr>
          <a:xfrm>
            <a:off x="457200" y="550863"/>
            <a:ext cx="8229600" cy="868362"/>
          </a:xfrm>
        </p:spPr>
        <p:txBody>
          <a:bodyPr vert="horz" wrap="square" lIns="91440" tIns="45720" rIns="91440" bIns="45720" anchor="ctr" anchorCtr="0"/>
          <a:p>
            <a:pPr eaLnBrk="1" hangingPunct="1"/>
            <a:r>
              <a:rPr lang="zh-CN" altLang="en-US" sz="1600" dirty="0">
                <a:latin typeface="宋体" panose="02010600030101010101" pitchFamily="2" charset="-122"/>
              </a:rPr>
              <a:t>       </a:t>
            </a:r>
            <a:r>
              <a:rPr lang="en-US" altLang="zh-CN" sz="2000" dirty="0">
                <a:latin typeface="宋体" panose="02010600030101010101" pitchFamily="2" charset="-122"/>
              </a:rPr>
              <a:t>AS</a:t>
            </a:r>
            <a:r>
              <a:rPr lang="zh-CN" altLang="en-US" sz="2000" dirty="0">
                <a:latin typeface="宋体" panose="02010600030101010101" pitchFamily="2" charset="-122"/>
              </a:rPr>
              <a:t>曲线的左移：衰退与通胀（滞胀）</a:t>
            </a:r>
            <a:endParaRPr lang="zh-CN" altLang="en-US" sz="2000" dirty="0">
              <a:latin typeface="宋体" panose="02010600030101010101" pitchFamily="2" charset="-122"/>
            </a:endParaRPr>
          </a:p>
        </p:txBody>
      </p:sp>
      <p:sp>
        <p:nvSpPr>
          <p:cNvPr id="59396" name="Line 3"/>
          <p:cNvSpPr/>
          <p:nvPr/>
        </p:nvSpPr>
        <p:spPr>
          <a:xfrm flipV="1">
            <a:off x="1692275" y="1990725"/>
            <a:ext cx="0" cy="3744913"/>
          </a:xfrm>
          <a:prstGeom prst="line">
            <a:avLst/>
          </a:prstGeom>
          <a:ln w="12700" cap="flat" cmpd="sng">
            <a:solidFill>
              <a:schemeClr val="tx1"/>
            </a:solidFill>
            <a:prstDash val="solid"/>
            <a:headEnd type="none" w="med" len="med"/>
            <a:tailEnd type="stealth" w="sm" len="lg"/>
          </a:ln>
        </p:spPr>
      </p:sp>
      <p:sp>
        <p:nvSpPr>
          <p:cNvPr id="59397" name="Line 4"/>
          <p:cNvSpPr/>
          <p:nvPr/>
        </p:nvSpPr>
        <p:spPr>
          <a:xfrm>
            <a:off x="1692275" y="5735638"/>
            <a:ext cx="5400675" cy="0"/>
          </a:xfrm>
          <a:prstGeom prst="line">
            <a:avLst/>
          </a:prstGeom>
          <a:ln w="12700" cap="flat" cmpd="sng">
            <a:solidFill>
              <a:schemeClr val="tx1"/>
            </a:solidFill>
            <a:prstDash val="solid"/>
            <a:headEnd type="none" w="med" len="med"/>
            <a:tailEnd type="stealth" w="sm" len="lg"/>
          </a:ln>
        </p:spPr>
      </p:sp>
      <p:sp>
        <p:nvSpPr>
          <p:cNvPr id="59398" name="Text Box 5"/>
          <p:cNvSpPr txBox="1"/>
          <p:nvPr/>
        </p:nvSpPr>
        <p:spPr>
          <a:xfrm>
            <a:off x="1403350" y="5591175"/>
            <a:ext cx="358775" cy="338138"/>
          </a:xfrm>
          <a:prstGeom prst="rect">
            <a:avLst/>
          </a:prstGeom>
          <a:noFill/>
          <a:ln w="9525">
            <a:noFill/>
          </a:ln>
        </p:spPr>
        <p:txBody>
          <a:bodyPr>
            <a:spAutoFit/>
          </a:bodyPr>
          <a:p>
            <a:pPr>
              <a:spcBef>
                <a:spcPct val="50000"/>
              </a:spcBef>
            </a:pPr>
            <a:r>
              <a:rPr lang="en-US" altLang="zh-CN" sz="1600" b="1" i="1" dirty="0">
                <a:latin typeface="Arial" panose="020B0604020202020204" pitchFamily="34" charset="0"/>
              </a:rPr>
              <a:t>O</a:t>
            </a:r>
            <a:endParaRPr lang="en-US" altLang="zh-CN" sz="1600" b="1" i="1" dirty="0">
              <a:latin typeface="Arial" panose="020B0604020202020204" pitchFamily="34" charset="0"/>
            </a:endParaRPr>
          </a:p>
        </p:txBody>
      </p:sp>
      <p:sp>
        <p:nvSpPr>
          <p:cNvPr id="59399" name="Text Box 6"/>
          <p:cNvSpPr txBox="1"/>
          <p:nvPr/>
        </p:nvSpPr>
        <p:spPr>
          <a:xfrm>
            <a:off x="7164388" y="5591175"/>
            <a:ext cx="358775" cy="338138"/>
          </a:xfrm>
          <a:prstGeom prst="rect">
            <a:avLst/>
          </a:prstGeom>
          <a:noFill/>
          <a:ln w="9525">
            <a:noFill/>
          </a:ln>
        </p:spPr>
        <p:txBody>
          <a:bodyPr>
            <a:spAutoFit/>
          </a:bodyPr>
          <a:p>
            <a:pPr>
              <a:spcBef>
                <a:spcPct val="50000"/>
              </a:spcBef>
            </a:pPr>
            <a:r>
              <a:rPr lang="en-US" altLang="zh-CN" sz="1600" b="1" dirty="0">
                <a:latin typeface="Arial" panose="020B0604020202020204" pitchFamily="34" charset="0"/>
              </a:rPr>
              <a:t>Y</a:t>
            </a:r>
            <a:endParaRPr lang="en-US" altLang="zh-CN" sz="1600" b="1" dirty="0">
              <a:latin typeface="Arial" panose="020B0604020202020204" pitchFamily="34" charset="0"/>
            </a:endParaRPr>
          </a:p>
        </p:txBody>
      </p:sp>
      <p:sp>
        <p:nvSpPr>
          <p:cNvPr id="59400" name="Text Box 7"/>
          <p:cNvSpPr txBox="1"/>
          <p:nvPr/>
        </p:nvSpPr>
        <p:spPr>
          <a:xfrm>
            <a:off x="1258888" y="1917700"/>
            <a:ext cx="358775" cy="339725"/>
          </a:xfrm>
          <a:prstGeom prst="rect">
            <a:avLst/>
          </a:prstGeom>
          <a:noFill/>
          <a:ln w="9525">
            <a:noFill/>
          </a:ln>
        </p:spPr>
        <p:txBody>
          <a:bodyPr>
            <a:spAutoFit/>
          </a:bodyPr>
          <a:p>
            <a:pPr>
              <a:spcBef>
                <a:spcPct val="50000"/>
              </a:spcBef>
            </a:pPr>
            <a:r>
              <a:rPr lang="en-US" altLang="zh-CN" sz="1600" b="1" dirty="0">
                <a:latin typeface="Arial" panose="020B0604020202020204" pitchFamily="34" charset="0"/>
              </a:rPr>
              <a:t>P</a:t>
            </a:r>
            <a:endParaRPr lang="en-US" altLang="zh-CN" sz="1600" b="1" dirty="0">
              <a:latin typeface="Arial" panose="020B0604020202020204" pitchFamily="34" charset="0"/>
            </a:endParaRPr>
          </a:p>
        </p:txBody>
      </p:sp>
      <p:sp>
        <p:nvSpPr>
          <p:cNvPr id="2390024" name="Arc 8"/>
          <p:cNvSpPr/>
          <p:nvPr/>
        </p:nvSpPr>
        <p:spPr>
          <a:xfrm flipV="1">
            <a:off x="3059113" y="3357563"/>
            <a:ext cx="1512887" cy="1225550"/>
          </a:xfrm>
          <a:custGeom>
            <a:avLst/>
            <a:gdLst>
              <a:gd name="txL" fmla="*/ 0 w 21600"/>
              <a:gd name="txT" fmla="*/ 0 h 21600"/>
              <a:gd name="txR" fmla="*/ 21600 w 21600"/>
              <a:gd name="txB" fmla="*/ 21600 h 21600"/>
            </a:gdLst>
            <a:ahLst/>
            <a:cxnLst>
              <a:cxn ang="0">
                <a:pos x="0" y="0"/>
              </a:cxn>
              <a:cxn ang="0">
                <a:pos x="2147483647" y="2147483647"/>
              </a:cxn>
              <a:cxn ang="0">
                <a:pos x="0" y="2147483647"/>
              </a:cxn>
            </a:cxnLst>
            <a:rect l="txL" t="txT" r="txR" b="tx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cap="flat" cmpd="sng">
            <a:solidFill>
              <a:srgbClr val="0000FF">
                <a:alpha val="100000"/>
              </a:srgbClr>
            </a:solidFill>
            <a:prstDash val="solid"/>
            <a:round/>
            <a:headEnd type="none" w="med" len="med"/>
            <a:tailEnd type="none" w="med" len="med"/>
          </a:ln>
        </p:spPr>
        <p:txBody>
          <a:bodyPr/>
          <a:p>
            <a:endParaRPr lang="zh-CN" altLang="en-US"/>
          </a:p>
        </p:txBody>
      </p:sp>
      <p:sp>
        <p:nvSpPr>
          <p:cNvPr id="2390025" name="Line 9"/>
          <p:cNvSpPr/>
          <p:nvPr/>
        </p:nvSpPr>
        <p:spPr>
          <a:xfrm flipV="1">
            <a:off x="4572000" y="2133600"/>
            <a:ext cx="0" cy="1223963"/>
          </a:xfrm>
          <a:prstGeom prst="line">
            <a:avLst/>
          </a:prstGeom>
          <a:ln w="19050" cap="flat" cmpd="sng">
            <a:solidFill>
              <a:srgbClr val="0000FF"/>
            </a:solidFill>
            <a:prstDash val="solid"/>
            <a:headEnd type="none" w="med" len="med"/>
            <a:tailEnd type="none" w="med" len="med"/>
          </a:ln>
        </p:spPr>
      </p:sp>
      <p:sp>
        <p:nvSpPr>
          <p:cNvPr id="59403" name="Text Box 10"/>
          <p:cNvSpPr txBox="1"/>
          <p:nvPr/>
        </p:nvSpPr>
        <p:spPr>
          <a:xfrm>
            <a:off x="5148263" y="4078288"/>
            <a:ext cx="576262" cy="306387"/>
          </a:xfrm>
          <a:prstGeom prst="rect">
            <a:avLst/>
          </a:prstGeom>
          <a:noFill/>
          <a:ln w="9525">
            <a:noFill/>
          </a:ln>
        </p:spPr>
        <p:txBody>
          <a:bodyPr>
            <a:spAutoFit/>
          </a:bodyPr>
          <a:p>
            <a:pPr>
              <a:spcBef>
                <a:spcPct val="50000"/>
              </a:spcBef>
            </a:pPr>
            <a:r>
              <a:rPr lang="en-US" altLang="zh-CN" sz="1400" i="1" dirty="0">
                <a:latin typeface="Arial" panose="020B0604020202020204" pitchFamily="34" charset="0"/>
              </a:rPr>
              <a:t>E</a:t>
            </a:r>
            <a:r>
              <a:rPr lang="en-US" altLang="zh-CN" sz="1400" i="1" baseline="-25000" dirty="0">
                <a:latin typeface="Arial" panose="020B0604020202020204" pitchFamily="34" charset="0"/>
              </a:rPr>
              <a:t>1</a:t>
            </a:r>
            <a:endParaRPr lang="en-US" altLang="zh-CN" sz="1400" i="1" baseline="-25000" dirty="0">
              <a:latin typeface="Arial" panose="020B0604020202020204" pitchFamily="34" charset="0"/>
            </a:endParaRPr>
          </a:p>
        </p:txBody>
      </p:sp>
      <p:sp>
        <p:nvSpPr>
          <p:cNvPr id="59404" name="Line 11"/>
          <p:cNvSpPr/>
          <p:nvPr/>
        </p:nvSpPr>
        <p:spPr>
          <a:xfrm>
            <a:off x="3132138" y="2492375"/>
            <a:ext cx="2592387" cy="2306638"/>
          </a:xfrm>
          <a:prstGeom prst="line">
            <a:avLst/>
          </a:prstGeom>
          <a:ln w="19050" cap="flat" cmpd="sng">
            <a:solidFill>
              <a:srgbClr val="0000FF"/>
            </a:solidFill>
            <a:prstDash val="solid"/>
            <a:headEnd type="none" w="med" len="med"/>
            <a:tailEnd type="none" w="med" len="med"/>
          </a:ln>
        </p:spPr>
      </p:sp>
      <p:sp>
        <p:nvSpPr>
          <p:cNvPr id="59405" name="Text Box 12"/>
          <p:cNvSpPr txBox="1"/>
          <p:nvPr/>
        </p:nvSpPr>
        <p:spPr>
          <a:xfrm>
            <a:off x="1331913" y="4078288"/>
            <a:ext cx="503237" cy="306387"/>
          </a:xfrm>
          <a:prstGeom prst="rect">
            <a:avLst/>
          </a:prstGeom>
          <a:noFill/>
          <a:ln w="9525">
            <a:noFill/>
          </a:ln>
        </p:spPr>
        <p:txBody>
          <a:bodyPr>
            <a:spAutoFit/>
          </a:bodyPr>
          <a:p>
            <a:pPr>
              <a:spcBef>
                <a:spcPct val="50000"/>
              </a:spcBef>
            </a:pPr>
            <a:r>
              <a:rPr lang="en-US" altLang="zh-CN" sz="1400" i="1" dirty="0">
                <a:latin typeface="Arial" panose="020B0604020202020204" pitchFamily="34" charset="0"/>
              </a:rPr>
              <a:t>P</a:t>
            </a:r>
            <a:r>
              <a:rPr lang="en-US" altLang="zh-CN" sz="1400" i="1" baseline="-25000" dirty="0">
                <a:latin typeface="Arial" panose="020B0604020202020204" pitchFamily="34" charset="0"/>
              </a:rPr>
              <a:t>1</a:t>
            </a:r>
            <a:endParaRPr lang="en-US" altLang="zh-CN" sz="1400" i="1" baseline="-25000" dirty="0">
              <a:latin typeface="Arial" panose="020B0604020202020204" pitchFamily="34" charset="0"/>
            </a:endParaRPr>
          </a:p>
        </p:txBody>
      </p:sp>
      <p:sp>
        <p:nvSpPr>
          <p:cNvPr id="59406" name="Text Box 13"/>
          <p:cNvSpPr txBox="1"/>
          <p:nvPr/>
        </p:nvSpPr>
        <p:spPr>
          <a:xfrm>
            <a:off x="4932363" y="5735638"/>
            <a:ext cx="503237" cy="307975"/>
          </a:xfrm>
          <a:prstGeom prst="rect">
            <a:avLst/>
          </a:prstGeom>
          <a:noFill/>
          <a:ln w="9525">
            <a:noFill/>
          </a:ln>
        </p:spPr>
        <p:txBody>
          <a:bodyPr>
            <a:spAutoFit/>
          </a:bodyPr>
          <a:p>
            <a:pPr>
              <a:spcBef>
                <a:spcPct val="50000"/>
              </a:spcBef>
            </a:pPr>
            <a:r>
              <a:rPr lang="en-US" altLang="zh-CN" sz="1400" i="1" dirty="0">
                <a:latin typeface="Arial" panose="020B0604020202020204" pitchFamily="34" charset="0"/>
              </a:rPr>
              <a:t>Y</a:t>
            </a:r>
            <a:r>
              <a:rPr lang="en-US" altLang="zh-CN" sz="1400" i="1" baseline="-25000" dirty="0">
                <a:latin typeface="Arial" panose="020B0604020202020204" pitchFamily="34" charset="0"/>
              </a:rPr>
              <a:t>1</a:t>
            </a:r>
            <a:endParaRPr lang="en-US" altLang="zh-CN" sz="1400" i="1" baseline="-25000" dirty="0">
              <a:latin typeface="Arial" panose="020B0604020202020204" pitchFamily="34" charset="0"/>
            </a:endParaRPr>
          </a:p>
        </p:txBody>
      </p:sp>
      <p:sp>
        <p:nvSpPr>
          <p:cNvPr id="59407" name="Text Box 14"/>
          <p:cNvSpPr txBox="1"/>
          <p:nvPr/>
        </p:nvSpPr>
        <p:spPr>
          <a:xfrm>
            <a:off x="2771775" y="2206625"/>
            <a:ext cx="792163" cy="307975"/>
          </a:xfrm>
          <a:prstGeom prst="rect">
            <a:avLst/>
          </a:prstGeom>
          <a:noFill/>
          <a:ln w="9525">
            <a:noFill/>
          </a:ln>
        </p:spPr>
        <p:txBody>
          <a:bodyPr>
            <a:spAutoFit/>
          </a:bodyPr>
          <a:p>
            <a:pPr>
              <a:spcBef>
                <a:spcPct val="50000"/>
              </a:spcBef>
            </a:pPr>
            <a:r>
              <a:rPr lang="en-US" altLang="zh-CN" sz="1400" dirty="0">
                <a:latin typeface="Arial" panose="020B0604020202020204" pitchFamily="34" charset="0"/>
              </a:rPr>
              <a:t>AD</a:t>
            </a:r>
            <a:endParaRPr lang="en-US" altLang="zh-CN" sz="1400" baseline="-25000" dirty="0">
              <a:latin typeface="Arial" panose="020B0604020202020204" pitchFamily="34" charset="0"/>
            </a:endParaRPr>
          </a:p>
        </p:txBody>
      </p:sp>
      <p:sp>
        <p:nvSpPr>
          <p:cNvPr id="2390031" name="Text Box 15"/>
          <p:cNvSpPr txBox="1"/>
          <p:nvPr/>
        </p:nvSpPr>
        <p:spPr>
          <a:xfrm>
            <a:off x="4500563" y="3430588"/>
            <a:ext cx="576262" cy="306387"/>
          </a:xfrm>
          <a:prstGeom prst="rect">
            <a:avLst/>
          </a:prstGeom>
          <a:noFill/>
          <a:ln w="9525">
            <a:noFill/>
          </a:ln>
        </p:spPr>
        <p:txBody>
          <a:bodyPr>
            <a:spAutoFit/>
          </a:bodyPr>
          <a:p>
            <a:pPr>
              <a:spcBef>
                <a:spcPct val="50000"/>
              </a:spcBef>
            </a:pPr>
            <a:r>
              <a:rPr lang="en-US" altLang="zh-CN" sz="1400" i="1" dirty="0">
                <a:latin typeface="Arial" panose="020B0604020202020204" pitchFamily="34" charset="0"/>
              </a:rPr>
              <a:t>E</a:t>
            </a:r>
            <a:r>
              <a:rPr lang="en-US" altLang="zh-CN" sz="1400" i="1" baseline="-25000" dirty="0">
                <a:latin typeface="Arial" panose="020B0604020202020204" pitchFamily="34" charset="0"/>
              </a:rPr>
              <a:t>2</a:t>
            </a:r>
            <a:endParaRPr lang="en-US" altLang="zh-CN" sz="1400" i="1" baseline="-25000" dirty="0">
              <a:latin typeface="Arial" panose="020B0604020202020204" pitchFamily="34" charset="0"/>
            </a:endParaRPr>
          </a:p>
        </p:txBody>
      </p:sp>
      <p:sp>
        <p:nvSpPr>
          <p:cNvPr id="2390032" name="Line 16"/>
          <p:cNvSpPr/>
          <p:nvPr/>
        </p:nvSpPr>
        <p:spPr>
          <a:xfrm>
            <a:off x="1690688" y="3719513"/>
            <a:ext cx="2808287" cy="0"/>
          </a:xfrm>
          <a:prstGeom prst="line">
            <a:avLst/>
          </a:prstGeom>
          <a:ln w="9525" cap="flat" cmpd="sng">
            <a:solidFill>
              <a:srgbClr val="FF0000"/>
            </a:solidFill>
            <a:prstDash val="dash"/>
            <a:headEnd type="none" w="med" len="med"/>
            <a:tailEnd type="none" w="med" len="med"/>
          </a:ln>
        </p:spPr>
      </p:sp>
      <p:sp>
        <p:nvSpPr>
          <p:cNvPr id="2390033" name="Line 17"/>
          <p:cNvSpPr/>
          <p:nvPr/>
        </p:nvSpPr>
        <p:spPr>
          <a:xfrm>
            <a:off x="4498975" y="3719513"/>
            <a:ext cx="0" cy="2016125"/>
          </a:xfrm>
          <a:prstGeom prst="line">
            <a:avLst/>
          </a:prstGeom>
          <a:ln w="9525" cap="flat" cmpd="sng">
            <a:solidFill>
              <a:srgbClr val="FF0000"/>
            </a:solidFill>
            <a:prstDash val="dash"/>
            <a:headEnd type="none" w="med" len="med"/>
            <a:tailEnd type="none" w="med" len="med"/>
          </a:ln>
        </p:spPr>
      </p:sp>
      <p:sp>
        <p:nvSpPr>
          <p:cNvPr id="2390034" name="Text Box 18"/>
          <p:cNvSpPr txBox="1"/>
          <p:nvPr/>
        </p:nvSpPr>
        <p:spPr>
          <a:xfrm>
            <a:off x="1331913" y="3430588"/>
            <a:ext cx="503237" cy="306387"/>
          </a:xfrm>
          <a:prstGeom prst="rect">
            <a:avLst/>
          </a:prstGeom>
          <a:noFill/>
          <a:ln w="9525">
            <a:noFill/>
          </a:ln>
        </p:spPr>
        <p:txBody>
          <a:bodyPr>
            <a:spAutoFit/>
          </a:bodyPr>
          <a:p>
            <a:pPr>
              <a:spcBef>
                <a:spcPct val="50000"/>
              </a:spcBef>
            </a:pPr>
            <a:r>
              <a:rPr lang="en-US" altLang="zh-CN" sz="1400" i="1" dirty="0">
                <a:latin typeface="Arial" panose="020B0604020202020204" pitchFamily="34" charset="0"/>
              </a:rPr>
              <a:t>P</a:t>
            </a:r>
            <a:r>
              <a:rPr lang="en-US" altLang="zh-CN" sz="1400" i="1" baseline="-25000" dirty="0">
                <a:latin typeface="Arial" panose="020B0604020202020204" pitchFamily="34" charset="0"/>
              </a:rPr>
              <a:t>2</a:t>
            </a:r>
            <a:endParaRPr lang="en-US" altLang="zh-CN" sz="1400" i="1" baseline="-25000" dirty="0">
              <a:latin typeface="Arial" panose="020B0604020202020204" pitchFamily="34" charset="0"/>
            </a:endParaRPr>
          </a:p>
        </p:txBody>
      </p:sp>
      <p:sp>
        <p:nvSpPr>
          <p:cNvPr id="2390035" name="Text Box 19"/>
          <p:cNvSpPr txBox="1"/>
          <p:nvPr/>
        </p:nvSpPr>
        <p:spPr>
          <a:xfrm>
            <a:off x="4284663" y="5735638"/>
            <a:ext cx="503237" cy="307975"/>
          </a:xfrm>
          <a:prstGeom prst="rect">
            <a:avLst/>
          </a:prstGeom>
          <a:noFill/>
          <a:ln w="9525">
            <a:noFill/>
          </a:ln>
        </p:spPr>
        <p:txBody>
          <a:bodyPr>
            <a:spAutoFit/>
          </a:bodyPr>
          <a:p>
            <a:pPr>
              <a:spcBef>
                <a:spcPct val="50000"/>
              </a:spcBef>
            </a:pPr>
            <a:r>
              <a:rPr lang="en-US" altLang="zh-CN" sz="1400" i="1" dirty="0">
                <a:latin typeface="Arial" panose="020B0604020202020204" pitchFamily="34" charset="0"/>
              </a:rPr>
              <a:t>Y</a:t>
            </a:r>
            <a:r>
              <a:rPr lang="en-US" altLang="zh-CN" sz="1400" i="1" baseline="-25000" dirty="0">
                <a:latin typeface="Arial" panose="020B0604020202020204" pitchFamily="34" charset="0"/>
              </a:rPr>
              <a:t>2</a:t>
            </a:r>
            <a:endParaRPr lang="en-US" altLang="zh-CN" sz="1400" i="1" baseline="-25000" dirty="0">
              <a:latin typeface="Arial" panose="020B0604020202020204" pitchFamily="34" charset="0"/>
            </a:endParaRPr>
          </a:p>
        </p:txBody>
      </p:sp>
      <p:sp>
        <p:nvSpPr>
          <p:cNvPr id="59413" name="Arc 20"/>
          <p:cNvSpPr/>
          <p:nvPr/>
        </p:nvSpPr>
        <p:spPr>
          <a:xfrm rot="-447019" flipV="1">
            <a:off x="3851275" y="3719513"/>
            <a:ext cx="1511300" cy="1223962"/>
          </a:xfrm>
          <a:custGeom>
            <a:avLst/>
            <a:gdLst>
              <a:gd name="txL" fmla="*/ 0 w 21581"/>
              <a:gd name="txT" fmla="*/ 0 h 21600"/>
              <a:gd name="txR" fmla="*/ 21581 w 21581"/>
              <a:gd name="txB" fmla="*/ 21600 h 21600"/>
            </a:gdLst>
            <a:ahLst/>
            <a:cxnLst>
              <a:cxn ang="0">
                <a:pos x="0" y="0"/>
              </a:cxn>
              <a:cxn ang="0">
                <a:pos x="2147483647" y="2147483647"/>
              </a:cxn>
              <a:cxn ang="0">
                <a:pos x="0" y="2147483647"/>
              </a:cxn>
            </a:cxnLst>
            <a:rect l="txL" t="txT" r="txR" b="txB"/>
            <a:pathLst>
              <a:path w="21581" h="21600" fill="none">
                <a:moveTo>
                  <a:pt x="-1" y="0"/>
                </a:moveTo>
                <a:cubicBezTo>
                  <a:pt x="11581" y="0"/>
                  <a:pt x="21102" y="9134"/>
                  <a:pt x="21581" y="20705"/>
                </a:cubicBezTo>
              </a:path>
              <a:path w="21581" h="21600" stroke="0">
                <a:moveTo>
                  <a:pt x="-1" y="0"/>
                </a:moveTo>
                <a:cubicBezTo>
                  <a:pt x="11581" y="0"/>
                  <a:pt x="21102" y="9134"/>
                  <a:pt x="21581" y="20705"/>
                </a:cubicBezTo>
                <a:lnTo>
                  <a:pt x="0" y="21600"/>
                </a:lnTo>
                <a:lnTo>
                  <a:pt x="-1" y="0"/>
                </a:lnTo>
                <a:close/>
              </a:path>
            </a:pathLst>
          </a:custGeom>
          <a:noFill/>
          <a:ln w="19050" cap="flat" cmpd="sng">
            <a:solidFill>
              <a:srgbClr val="0000FF">
                <a:alpha val="100000"/>
              </a:srgbClr>
            </a:solidFill>
            <a:prstDash val="solid"/>
            <a:round/>
            <a:headEnd type="none" w="med" len="med"/>
            <a:tailEnd type="none" w="med" len="med"/>
          </a:ln>
        </p:spPr>
        <p:txBody>
          <a:bodyPr/>
          <a:p>
            <a:endParaRPr lang="zh-CN" altLang="en-US"/>
          </a:p>
        </p:txBody>
      </p:sp>
      <p:sp>
        <p:nvSpPr>
          <p:cNvPr id="59414" name="Line 21"/>
          <p:cNvSpPr/>
          <p:nvPr/>
        </p:nvSpPr>
        <p:spPr>
          <a:xfrm flipV="1">
            <a:off x="5292725" y="2493963"/>
            <a:ext cx="0" cy="1223962"/>
          </a:xfrm>
          <a:prstGeom prst="line">
            <a:avLst/>
          </a:prstGeom>
          <a:ln w="19050" cap="flat" cmpd="sng">
            <a:solidFill>
              <a:srgbClr val="0000FF"/>
            </a:solidFill>
            <a:prstDash val="solid"/>
            <a:headEnd type="none" w="med" len="med"/>
            <a:tailEnd type="none" w="med" len="med"/>
          </a:ln>
        </p:spPr>
      </p:sp>
      <p:sp>
        <p:nvSpPr>
          <p:cNvPr id="2390038" name="Text Box 22"/>
          <p:cNvSpPr txBox="1"/>
          <p:nvPr/>
        </p:nvSpPr>
        <p:spPr>
          <a:xfrm>
            <a:off x="4572000" y="1844675"/>
            <a:ext cx="1152525" cy="306388"/>
          </a:xfrm>
          <a:prstGeom prst="rect">
            <a:avLst/>
          </a:prstGeom>
          <a:noFill/>
          <a:ln w="9525">
            <a:noFill/>
          </a:ln>
        </p:spPr>
        <p:txBody>
          <a:bodyPr>
            <a:spAutoFit/>
          </a:bodyPr>
          <a:p>
            <a:pPr>
              <a:spcBef>
                <a:spcPct val="50000"/>
              </a:spcBef>
            </a:pPr>
            <a:r>
              <a:rPr lang="en-US" altLang="zh-CN" sz="1400" dirty="0">
                <a:latin typeface="Arial" panose="020B0604020202020204" pitchFamily="34" charset="0"/>
              </a:rPr>
              <a:t>AS</a:t>
            </a:r>
            <a:r>
              <a:rPr lang="en-US" altLang="zh-CN" sz="1400" baseline="-25000" dirty="0">
                <a:latin typeface="Arial" panose="020B0604020202020204" pitchFamily="34" charset="0"/>
              </a:rPr>
              <a:t>1</a:t>
            </a:r>
            <a:endParaRPr lang="en-US" altLang="zh-CN" sz="1400" baseline="-25000" dirty="0">
              <a:latin typeface="Arial" panose="020B0604020202020204" pitchFamily="34" charset="0"/>
            </a:endParaRPr>
          </a:p>
        </p:txBody>
      </p:sp>
      <p:sp>
        <p:nvSpPr>
          <p:cNvPr id="59416" name="Text Box 23"/>
          <p:cNvSpPr txBox="1"/>
          <p:nvPr/>
        </p:nvSpPr>
        <p:spPr>
          <a:xfrm>
            <a:off x="5292725" y="2206625"/>
            <a:ext cx="1152525" cy="307975"/>
          </a:xfrm>
          <a:prstGeom prst="rect">
            <a:avLst/>
          </a:prstGeom>
          <a:noFill/>
          <a:ln w="9525">
            <a:noFill/>
          </a:ln>
        </p:spPr>
        <p:txBody>
          <a:bodyPr>
            <a:spAutoFit/>
          </a:bodyPr>
          <a:p>
            <a:pPr>
              <a:spcBef>
                <a:spcPct val="50000"/>
              </a:spcBef>
            </a:pPr>
            <a:r>
              <a:rPr lang="en-US" altLang="zh-CN" sz="1400" dirty="0">
                <a:latin typeface="Arial" panose="020B0604020202020204" pitchFamily="34" charset="0"/>
              </a:rPr>
              <a:t>AS</a:t>
            </a:r>
            <a:r>
              <a:rPr lang="en-US" altLang="zh-CN" sz="1400" baseline="-25000" dirty="0">
                <a:latin typeface="Arial" panose="020B0604020202020204" pitchFamily="34" charset="0"/>
              </a:rPr>
              <a:t>2</a:t>
            </a:r>
            <a:endParaRPr lang="en-US" altLang="zh-CN" sz="1400" baseline="-25000" dirty="0">
              <a:latin typeface="Arial" panose="020B0604020202020204" pitchFamily="34" charset="0"/>
            </a:endParaRPr>
          </a:p>
        </p:txBody>
      </p:sp>
      <p:sp>
        <p:nvSpPr>
          <p:cNvPr id="59417" name="Line 24"/>
          <p:cNvSpPr/>
          <p:nvPr/>
        </p:nvSpPr>
        <p:spPr>
          <a:xfrm flipH="1">
            <a:off x="1690688" y="4295775"/>
            <a:ext cx="3457575" cy="0"/>
          </a:xfrm>
          <a:prstGeom prst="line">
            <a:avLst/>
          </a:prstGeom>
          <a:ln w="9525" cap="flat" cmpd="sng">
            <a:solidFill>
              <a:srgbClr val="FF0000"/>
            </a:solidFill>
            <a:prstDash val="dash"/>
            <a:headEnd type="none" w="med" len="med"/>
            <a:tailEnd type="none" w="med" len="med"/>
          </a:ln>
        </p:spPr>
      </p:sp>
      <p:sp>
        <p:nvSpPr>
          <p:cNvPr id="59418" name="Line 25"/>
          <p:cNvSpPr/>
          <p:nvPr/>
        </p:nvSpPr>
        <p:spPr>
          <a:xfrm>
            <a:off x="5148263" y="4295775"/>
            <a:ext cx="0" cy="1439863"/>
          </a:xfrm>
          <a:prstGeom prst="line">
            <a:avLst/>
          </a:prstGeom>
          <a:ln w="9525" cap="flat" cmpd="sng">
            <a:solidFill>
              <a:srgbClr val="FF0000"/>
            </a:solidFill>
            <a:prstDash val="dash"/>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90025"/>
                                        </p:tgtEl>
                                        <p:attrNameLst>
                                          <p:attrName>style.visibility</p:attrName>
                                        </p:attrNameLst>
                                      </p:cBhvr>
                                      <p:to>
                                        <p:strVal val="visible"/>
                                      </p:to>
                                    </p:set>
                                    <p:anim calcmode="lin" valueType="num">
                                      <p:cBhvr additive="base">
                                        <p:cTn id="7" dur="500" fill="hold"/>
                                        <p:tgtEl>
                                          <p:spTgt spid="2390025"/>
                                        </p:tgtEl>
                                        <p:attrNameLst>
                                          <p:attrName>ppt_x</p:attrName>
                                        </p:attrNameLst>
                                      </p:cBhvr>
                                      <p:tavLst>
                                        <p:tav tm="0">
                                          <p:val>
                                            <p:strVal val="#ppt_x"/>
                                          </p:val>
                                        </p:tav>
                                        <p:tav tm="100000">
                                          <p:val>
                                            <p:strVal val="#ppt_x"/>
                                          </p:val>
                                        </p:tav>
                                      </p:tavLst>
                                    </p:anim>
                                    <p:anim calcmode="lin" valueType="num">
                                      <p:cBhvr additive="base">
                                        <p:cTn id="8" dur="500" fill="hold"/>
                                        <p:tgtEl>
                                          <p:spTgt spid="23900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90024"/>
                                        </p:tgtEl>
                                        <p:attrNameLst>
                                          <p:attrName>style.visibility</p:attrName>
                                        </p:attrNameLst>
                                      </p:cBhvr>
                                      <p:to>
                                        <p:strVal val="visible"/>
                                      </p:to>
                                    </p:set>
                                    <p:anim calcmode="lin" valueType="num">
                                      <p:cBhvr additive="base">
                                        <p:cTn id="11" dur="500" fill="hold"/>
                                        <p:tgtEl>
                                          <p:spTgt spid="2390024"/>
                                        </p:tgtEl>
                                        <p:attrNameLst>
                                          <p:attrName>ppt_x</p:attrName>
                                        </p:attrNameLst>
                                      </p:cBhvr>
                                      <p:tavLst>
                                        <p:tav tm="0">
                                          <p:val>
                                            <p:strVal val="#ppt_x"/>
                                          </p:val>
                                        </p:tav>
                                        <p:tav tm="100000">
                                          <p:val>
                                            <p:strVal val="#ppt_x"/>
                                          </p:val>
                                        </p:tav>
                                      </p:tavLst>
                                    </p:anim>
                                    <p:anim calcmode="lin" valueType="num">
                                      <p:cBhvr additive="base">
                                        <p:cTn id="12" dur="500" fill="hold"/>
                                        <p:tgtEl>
                                          <p:spTgt spid="239002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90038"/>
                                        </p:tgtEl>
                                        <p:attrNameLst>
                                          <p:attrName>style.visibility</p:attrName>
                                        </p:attrNameLst>
                                      </p:cBhvr>
                                      <p:to>
                                        <p:strVal val="visible"/>
                                      </p:to>
                                    </p:set>
                                    <p:anim calcmode="lin" valueType="num">
                                      <p:cBhvr additive="base">
                                        <p:cTn id="15" dur="500" fill="hold"/>
                                        <p:tgtEl>
                                          <p:spTgt spid="2390038"/>
                                        </p:tgtEl>
                                        <p:attrNameLst>
                                          <p:attrName>ppt_x</p:attrName>
                                        </p:attrNameLst>
                                      </p:cBhvr>
                                      <p:tavLst>
                                        <p:tav tm="0">
                                          <p:val>
                                            <p:strVal val="#ppt_x"/>
                                          </p:val>
                                        </p:tav>
                                        <p:tav tm="100000">
                                          <p:val>
                                            <p:strVal val="#ppt_x"/>
                                          </p:val>
                                        </p:tav>
                                      </p:tavLst>
                                    </p:anim>
                                    <p:anim calcmode="lin" valueType="num">
                                      <p:cBhvr additive="base">
                                        <p:cTn id="16" dur="500" fill="hold"/>
                                        <p:tgtEl>
                                          <p:spTgt spid="239003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390031"/>
                                        </p:tgtEl>
                                        <p:attrNameLst>
                                          <p:attrName>style.visibility</p:attrName>
                                        </p:attrNameLst>
                                      </p:cBhvr>
                                      <p:to>
                                        <p:strVal val="visible"/>
                                      </p:to>
                                    </p:set>
                                    <p:anim calcmode="lin" valueType="num">
                                      <p:cBhvr additive="base">
                                        <p:cTn id="21" dur="500" fill="hold"/>
                                        <p:tgtEl>
                                          <p:spTgt spid="2390031"/>
                                        </p:tgtEl>
                                        <p:attrNameLst>
                                          <p:attrName>ppt_x</p:attrName>
                                        </p:attrNameLst>
                                      </p:cBhvr>
                                      <p:tavLst>
                                        <p:tav tm="0">
                                          <p:val>
                                            <p:strVal val="#ppt_x"/>
                                          </p:val>
                                        </p:tav>
                                        <p:tav tm="100000">
                                          <p:val>
                                            <p:strVal val="#ppt_x"/>
                                          </p:val>
                                        </p:tav>
                                      </p:tavLst>
                                    </p:anim>
                                    <p:anim calcmode="lin" valueType="num">
                                      <p:cBhvr additive="base">
                                        <p:cTn id="22" dur="500" fill="hold"/>
                                        <p:tgtEl>
                                          <p:spTgt spid="239003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390032"/>
                                        </p:tgtEl>
                                        <p:attrNameLst>
                                          <p:attrName>style.visibility</p:attrName>
                                        </p:attrNameLst>
                                      </p:cBhvr>
                                      <p:to>
                                        <p:strVal val="visible"/>
                                      </p:to>
                                    </p:set>
                                    <p:anim calcmode="lin" valueType="num">
                                      <p:cBhvr additive="base">
                                        <p:cTn id="27" dur="500" fill="hold"/>
                                        <p:tgtEl>
                                          <p:spTgt spid="2390032"/>
                                        </p:tgtEl>
                                        <p:attrNameLst>
                                          <p:attrName>ppt_x</p:attrName>
                                        </p:attrNameLst>
                                      </p:cBhvr>
                                      <p:tavLst>
                                        <p:tav tm="0">
                                          <p:val>
                                            <p:strVal val="#ppt_x"/>
                                          </p:val>
                                        </p:tav>
                                        <p:tav tm="100000">
                                          <p:val>
                                            <p:strVal val="#ppt_x"/>
                                          </p:val>
                                        </p:tav>
                                      </p:tavLst>
                                    </p:anim>
                                    <p:anim calcmode="lin" valueType="num">
                                      <p:cBhvr additive="base">
                                        <p:cTn id="28" dur="500" fill="hold"/>
                                        <p:tgtEl>
                                          <p:spTgt spid="239003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390034"/>
                                        </p:tgtEl>
                                        <p:attrNameLst>
                                          <p:attrName>style.visibility</p:attrName>
                                        </p:attrNameLst>
                                      </p:cBhvr>
                                      <p:to>
                                        <p:strVal val="visible"/>
                                      </p:to>
                                    </p:set>
                                    <p:anim calcmode="lin" valueType="num">
                                      <p:cBhvr additive="base">
                                        <p:cTn id="31" dur="500" fill="hold"/>
                                        <p:tgtEl>
                                          <p:spTgt spid="2390034"/>
                                        </p:tgtEl>
                                        <p:attrNameLst>
                                          <p:attrName>ppt_x</p:attrName>
                                        </p:attrNameLst>
                                      </p:cBhvr>
                                      <p:tavLst>
                                        <p:tav tm="0">
                                          <p:val>
                                            <p:strVal val="#ppt_x"/>
                                          </p:val>
                                        </p:tav>
                                        <p:tav tm="100000">
                                          <p:val>
                                            <p:strVal val="#ppt_x"/>
                                          </p:val>
                                        </p:tav>
                                      </p:tavLst>
                                    </p:anim>
                                    <p:anim calcmode="lin" valueType="num">
                                      <p:cBhvr additive="base">
                                        <p:cTn id="32" dur="500" fill="hold"/>
                                        <p:tgtEl>
                                          <p:spTgt spid="239003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390033"/>
                                        </p:tgtEl>
                                        <p:attrNameLst>
                                          <p:attrName>style.visibility</p:attrName>
                                        </p:attrNameLst>
                                      </p:cBhvr>
                                      <p:to>
                                        <p:strVal val="visible"/>
                                      </p:to>
                                    </p:set>
                                    <p:anim calcmode="lin" valueType="num">
                                      <p:cBhvr additive="base">
                                        <p:cTn id="37" dur="500" fill="hold"/>
                                        <p:tgtEl>
                                          <p:spTgt spid="2390033"/>
                                        </p:tgtEl>
                                        <p:attrNameLst>
                                          <p:attrName>ppt_x</p:attrName>
                                        </p:attrNameLst>
                                      </p:cBhvr>
                                      <p:tavLst>
                                        <p:tav tm="0">
                                          <p:val>
                                            <p:strVal val="#ppt_x"/>
                                          </p:val>
                                        </p:tav>
                                        <p:tav tm="100000">
                                          <p:val>
                                            <p:strVal val="#ppt_x"/>
                                          </p:val>
                                        </p:tav>
                                      </p:tavLst>
                                    </p:anim>
                                    <p:anim calcmode="lin" valueType="num">
                                      <p:cBhvr additive="base">
                                        <p:cTn id="38" dur="500" fill="hold"/>
                                        <p:tgtEl>
                                          <p:spTgt spid="239003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390035"/>
                                        </p:tgtEl>
                                        <p:attrNameLst>
                                          <p:attrName>style.visibility</p:attrName>
                                        </p:attrNameLst>
                                      </p:cBhvr>
                                      <p:to>
                                        <p:strVal val="visible"/>
                                      </p:to>
                                    </p:set>
                                    <p:anim calcmode="lin" valueType="num">
                                      <p:cBhvr additive="base">
                                        <p:cTn id="41" dur="500" fill="hold"/>
                                        <p:tgtEl>
                                          <p:spTgt spid="2390035"/>
                                        </p:tgtEl>
                                        <p:attrNameLst>
                                          <p:attrName>ppt_x</p:attrName>
                                        </p:attrNameLst>
                                      </p:cBhvr>
                                      <p:tavLst>
                                        <p:tav tm="0">
                                          <p:val>
                                            <p:strVal val="#ppt_x"/>
                                          </p:val>
                                        </p:tav>
                                        <p:tav tm="100000">
                                          <p:val>
                                            <p:strVal val="#ppt_x"/>
                                          </p:val>
                                        </p:tav>
                                      </p:tavLst>
                                    </p:anim>
                                    <p:anim calcmode="lin" valueType="num">
                                      <p:cBhvr additive="base">
                                        <p:cTn id="42" dur="500" fill="hold"/>
                                        <p:tgtEl>
                                          <p:spTgt spid="23900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0031" grpId="0"/>
      <p:bldP spid="2390034" grpId="0"/>
      <p:bldP spid="2390035" grpId="0"/>
      <p:bldP spid="239003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Rectangle 3"/>
          <p:cNvSpPr>
            <a:spLocks noGrp="1"/>
          </p:cNvSpPr>
          <p:nvPr>
            <p:ph idx="1"/>
          </p:nvPr>
        </p:nvSpPr>
        <p:spPr>
          <a:xfrm>
            <a:off x="457200" y="260350"/>
            <a:ext cx="8229600" cy="5953125"/>
          </a:xfrm>
        </p:spPr>
        <p:txBody>
          <a:bodyPr vert="horz" wrap="square" lIns="91440" tIns="45720" rIns="91440" bIns="45720" anchor="t" anchorCtr="0"/>
          <a:p>
            <a:pPr>
              <a:lnSpc>
                <a:spcPct val="150000"/>
              </a:lnSpc>
              <a:buNone/>
            </a:pPr>
            <a:r>
              <a:rPr lang="zh-CN" altLang="en-US" sz="2400" b="0" dirty="0">
                <a:solidFill>
                  <a:schemeClr val="tx1"/>
                </a:solidFill>
              </a:rPr>
              <a:t>（四）凯恩斯极端模型对供给冲击的反应</a:t>
            </a:r>
            <a:endParaRPr lang="en-US" altLang="zh-CN" sz="2400" b="0" dirty="0">
              <a:solidFill>
                <a:schemeClr val="tx1"/>
              </a:solidFill>
            </a:endParaRPr>
          </a:p>
          <a:p>
            <a:pPr>
              <a:lnSpc>
                <a:spcPct val="150000"/>
              </a:lnSpc>
              <a:buNone/>
            </a:pPr>
            <a:r>
              <a:rPr lang="zh-CN" altLang="en-US" sz="2400" b="0" dirty="0">
                <a:solidFill>
                  <a:schemeClr val="tx1"/>
                </a:solidFill>
              </a:rPr>
              <a:t>（五）古典极端模型对供给冲击的反应</a:t>
            </a:r>
            <a:endParaRPr lang="zh-CN" altLang="en-US" sz="2400" dirty="0"/>
          </a:p>
          <a:p>
            <a:endParaRPr lang="zh-CN" altLang="en-US" dirty="0"/>
          </a:p>
        </p:txBody>
      </p:sp>
      <p:pic>
        <p:nvPicPr>
          <p:cNvPr id="60419" name="Picture 4"/>
          <p:cNvPicPr>
            <a:picLocks noChangeAspect="1"/>
          </p:cNvPicPr>
          <p:nvPr/>
        </p:nvPicPr>
        <p:blipFill>
          <a:blip r:embed="rId1"/>
          <a:stretch>
            <a:fillRect/>
          </a:stretch>
        </p:blipFill>
        <p:spPr>
          <a:xfrm>
            <a:off x="1547813" y="1916113"/>
            <a:ext cx="5616575" cy="4297362"/>
          </a:xfrm>
          <a:prstGeom prst="rect">
            <a:avLst/>
          </a:prstGeom>
          <a:noFill/>
          <a:ln w="9525">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Rectangle 3"/>
          <p:cNvSpPr>
            <a:spLocks noGrp="1"/>
          </p:cNvSpPr>
          <p:nvPr>
            <p:ph idx="1"/>
          </p:nvPr>
        </p:nvSpPr>
        <p:spPr>
          <a:xfrm>
            <a:off x="457200" y="2085975"/>
            <a:ext cx="8229600" cy="4041775"/>
          </a:xfrm>
        </p:spPr>
        <p:txBody>
          <a:bodyPr vert="horz" wrap="square" lIns="91440" tIns="45720" rIns="91440" bIns="45720" anchor="t" anchorCtr="0"/>
          <a:p>
            <a:pPr>
              <a:buNone/>
            </a:pPr>
            <a:endParaRPr lang="zh-CN" altLang="en-US" sz="1000" b="0" dirty="0">
              <a:latin typeface="黑体" panose="02010609060101010101" pitchFamily="49" charset="-122"/>
            </a:endParaRPr>
          </a:p>
          <a:p>
            <a:pPr>
              <a:buNone/>
            </a:pPr>
            <a:r>
              <a:rPr lang="zh-CN" altLang="en-US" dirty="0">
                <a:latin typeface="黑体" panose="02010609060101010101" pitchFamily="49" charset="-122"/>
              </a:rPr>
              <a:t>第五节 本章评析</a:t>
            </a:r>
            <a:endParaRPr lang="zh-CN" altLang="en-US" dirty="0">
              <a:latin typeface="黑体" panose="02010609060101010101" pitchFamily="49" charset="-122"/>
            </a:endParaRPr>
          </a:p>
          <a:p>
            <a:pPr>
              <a:buNone/>
            </a:pPr>
            <a:endParaRPr lang="zh-CN" altLang="en-US" sz="1000" dirty="0">
              <a:latin typeface="黑体" panose="02010609060101010101" pitchFamily="49" charset="-122"/>
            </a:endParaRPr>
          </a:p>
          <a:p>
            <a:pPr lvl="1" eaLnBrk="1" hangingPunct="1">
              <a:lnSpc>
                <a:spcPct val="150000"/>
              </a:lnSpc>
              <a:buNone/>
            </a:pPr>
            <a:r>
              <a:rPr lang="zh-CN" altLang="en-US" sz="2400" dirty="0"/>
              <a:t>一、对</a:t>
            </a:r>
            <a:r>
              <a:rPr lang="en-US" altLang="zh-CN" sz="2400" dirty="0"/>
              <a:t>AD</a:t>
            </a:r>
            <a:r>
              <a:rPr lang="zh-CN" altLang="en-US" sz="2400" b="1" dirty="0"/>
              <a:t>▬</a:t>
            </a:r>
            <a:r>
              <a:rPr lang="en-US" altLang="zh-CN" sz="2400" dirty="0"/>
              <a:t>AS</a:t>
            </a:r>
            <a:r>
              <a:rPr lang="zh-CN" altLang="en-US" sz="2400" dirty="0"/>
              <a:t>模型的评析</a:t>
            </a:r>
            <a:endParaRPr lang="en-US" altLang="zh-CN" sz="2400" dirty="0"/>
          </a:p>
          <a:p>
            <a:pPr lvl="1" eaLnBrk="1" hangingPunct="1">
              <a:lnSpc>
                <a:spcPct val="150000"/>
              </a:lnSpc>
              <a:buNone/>
            </a:pPr>
            <a:r>
              <a:rPr lang="zh-CN" altLang="en-US" sz="2400" dirty="0">
                <a:latin typeface="宋体" panose="02010600030101010101" pitchFamily="2" charset="-122"/>
              </a:rPr>
              <a:t>二、</a:t>
            </a:r>
            <a:r>
              <a:rPr lang="en-US" altLang="zh-CN" sz="2400" dirty="0">
                <a:latin typeface="宋体" panose="02010600030101010101" pitchFamily="2" charset="-122"/>
              </a:rPr>
              <a:t>AD-AS</a:t>
            </a:r>
            <a:r>
              <a:rPr lang="zh-CN" altLang="en-US" sz="2400" dirty="0">
                <a:latin typeface="宋体" panose="02010600030101010101" pitchFamily="2" charset="-122"/>
              </a:rPr>
              <a:t>模型、</a:t>
            </a:r>
            <a:r>
              <a:rPr lang="en-US" altLang="zh-CN" sz="2400" i="1" dirty="0">
                <a:latin typeface="宋体" panose="02010600030101010101" pitchFamily="2" charset="-122"/>
              </a:rPr>
              <a:t>IS-LM</a:t>
            </a:r>
            <a:r>
              <a:rPr lang="zh-CN" altLang="en-US" sz="2400" dirty="0">
                <a:latin typeface="宋体" panose="02010600030101010101" pitchFamily="2" charset="-122"/>
              </a:rPr>
              <a:t>模型和凯恩斯主义国民收入决定模型的比较和评析</a:t>
            </a:r>
            <a:endParaRPr lang="en-US" altLang="zh-CN" sz="2400" dirty="0"/>
          </a:p>
          <a:p>
            <a:pPr>
              <a:buNone/>
            </a:pPr>
            <a:endParaRPr lang="zh-CN" altLang="en-US" sz="2400" b="0" dirty="0">
              <a:latin typeface="黑体" panose="02010609060101010101" pitchFamily="49" charset="-122"/>
            </a:endParaRPr>
          </a:p>
        </p:txBody>
      </p:sp>
      <p:sp>
        <p:nvSpPr>
          <p:cNvPr id="61443" name="Rectangle 5"/>
          <p:cNvSpPr>
            <a:spLocks noGrp="1"/>
          </p:cNvSpPr>
          <p:nvPr>
            <p:ph type="title"/>
          </p:nvPr>
        </p:nvSpPr>
        <p:spPr>
          <a:xfrm>
            <a:off x="468313" y="836613"/>
            <a:ext cx="8229600" cy="1344612"/>
          </a:xfrm>
        </p:spPr>
        <p:txBody>
          <a:bodyPr vert="horz" wrap="square" lIns="91440" tIns="45720" rIns="91440" bIns="45720" anchor="ctr" anchorCtr="0"/>
          <a:p>
            <a:r>
              <a:rPr lang="zh-CN" altLang="en-US" sz="3200" dirty="0"/>
              <a:t>第十二章国民收入的决定：</a:t>
            </a:r>
            <a:r>
              <a:rPr lang="en-US" altLang="zh-CN" sz="3200" dirty="0"/>
              <a:t>AD</a:t>
            </a:r>
            <a:r>
              <a:rPr lang="zh-CN" altLang="en-US" sz="3200" dirty="0">
                <a:solidFill>
                  <a:schemeClr val="tx1"/>
                </a:solidFill>
              </a:rPr>
              <a:t>▬</a:t>
            </a:r>
            <a:r>
              <a:rPr lang="en-US" altLang="zh-CN" sz="3200" dirty="0"/>
              <a:t>AS</a:t>
            </a:r>
            <a:r>
              <a:rPr lang="zh-CN" altLang="en-US" sz="3200" dirty="0"/>
              <a:t>模型</a:t>
            </a:r>
            <a:endParaRPr lang="zh-CN" altLang="en-US" sz="32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内容占位符 2"/>
          <p:cNvSpPr>
            <a:spLocks noGrp="1"/>
          </p:cNvSpPr>
          <p:nvPr>
            <p:ph idx="1"/>
          </p:nvPr>
        </p:nvSpPr>
        <p:spPr>
          <a:xfrm>
            <a:off x="457200" y="547688"/>
            <a:ext cx="8229600" cy="5580062"/>
          </a:xfrm>
        </p:spPr>
        <p:txBody>
          <a:bodyPr vert="horz" wrap="square" lIns="91440" tIns="45720" rIns="91440" bIns="45720" anchor="t" anchorCtr="0"/>
          <a:p>
            <a:pPr>
              <a:buNone/>
            </a:pPr>
            <a:r>
              <a:rPr lang="zh-CN" altLang="en-US" dirty="0"/>
              <a:t>一、对</a:t>
            </a:r>
            <a:r>
              <a:rPr lang="en-US" altLang="zh-CN" b="0" dirty="0"/>
              <a:t>AD</a:t>
            </a:r>
            <a:r>
              <a:rPr lang="zh-CN" altLang="en-US" dirty="0"/>
              <a:t>▬</a:t>
            </a:r>
            <a:r>
              <a:rPr lang="en-US" altLang="zh-CN" b="0" dirty="0"/>
              <a:t>AS</a:t>
            </a:r>
            <a:r>
              <a:rPr lang="zh-CN" altLang="en-US" dirty="0"/>
              <a:t>模型的评析</a:t>
            </a:r>
            <a:endParaRPr lang="en-US" altLang="zh-CN" dirty="0"/>
          </a:p>
          <a:p>
            <a:pPr>
              <a:lnSpc>
                <a:spcPct val="150000"/>
              </a:lnSpc>
            </a:pPr>
            <a:r>
              <a:rPr lang="en-US" altLang="zh-CN" sz="2400" b="0" dirty="0">
                <a:solidFill>
                  <a:schemeClr val="tx1"/>
                </a:solidFill>
              </a:rPr>
              <a:t>AD</a:t>
            </a:r>
            <a:r>
              <a:rPr lang="zh-CN" altLang="en-US" sz="2400" b="0" dirty="0">
                <a:solidFill>
                  <a:schemeClr val="tx1"/>
                </a:solidFill>
              </a:rPr>
              <a:t>▬</a:t>
            </a:r>
            <a:r>
              <a:rPr lang="en-US" altLang="zh-CN" sz="2400" b="0" dirty="0">
                <a:solidFill>
                  <a:schemeClr val="tx1"/>
                </a:solidFill>
              </a:rPr>
              <a:t>AS</a:t>
            </a:r>
            <a:r>
              <a:rPr lang="zh-CN" altLang="en-US" sz="2400" b="0" dirty="0">
                <a:solidFill>
                  <a:schemeClr val="tx1"/>
                </a:solidFill>
              </a:rPr>
              <a:t>模型是宏观经济学的基本模型</a:t>
            </a:r>
            <a:endParaRPr lang="en-US" altLang="zh-CN" sz="2400" b="0" dirty="0">
              <a:solidFill>
                <a:schemeClr val="tx1"/>
              </a:solidFill>
            </a:endParaRPr>
          </a:p>
          <a:p>
            <a:pPr>
              <a:lnSpc>
                <a:spcPct val="150000"/>
              </a:lnSpc>
            </a:pPr>
            <a:r>
              <a:rPr lang="en-US" altLang="zh-CN" sz="2400" b="0" dirty="0">
                <a:solidFill>
                  <a:schemeClr val="tx1"/>
                </a:solidFill>
              </a:rPr>
              <a:t>AS</a:t>
            </a:r>
            <a:r>
              <a:rPr lang="zh-CN" altLang="en-US" sz="2400" b="0" dirty="0">
                <a:solidFill>
                  <a:schemeClr val="tx1"/>
                </a:solidFill>
              </a:rPr>
              <a:t>曲线实际上是套用了微观供给曲线的推导方法，假定了存在一个宏观生产函数，并且将微观的劳动市场套用到宏观分析中。实际上并不存在宏观生产函数。</a:t>
            </a:r>
            <a:endParaRPr lang="zh-CN" altLang="en-US" sz="2400" b="0" dirty="0">
              <a:solidFill>
                <a:schemeClr val="tx1"/>
              </a:solidFill>
            </a:endParaRPr>
          </a:p>
          <a:p>
            <a:pPr>
              <a:lnSpc>
                <a:spcPct val="150000"/>
              </a:lnSpc>
            </a:pPr>
            <a:r>
              <a:rPr lang="zh-CN" altLang="en-US" sz="2400" b="0" dirty="0">
                <a:solidFill>
                  <a:schemeClr val="tx1"/>
                </a:solidFill>
              </a:rPr>
              <a:t>由此可知，是否在严格意义上存在宏观</a:t>
            </a:r>
            <a:r>
              <a:rPr lang="en-US" altLang="zh-CN" sz="2400" b="0" dirty="0">
                <a:solidFill>
                  <a:schemeClr val="tx1"/>
                </a:solidFill>
              </a:rPr>
              <a:t>AS</a:t>
            </a:r>
            <a:r>
              <a:rPr lang="zh-CN" altLang="en-US" sz="2400" b="0" dirty="0">
                <a:solidFill>
                  <a:schemeClr val="tx1"/>
                </a:solidFill>
              </a:rPr>
              <a:t>曲线和</a:t>
            </a:r>
            <a:r>
              <a:rPr lang="en-US" altLang="zh-CN" sz="2400" b="0" dirty="0">
                <a:solidFill>
                  <a:schemeClr val="tx1"/>
                </a:solidFill>
              </a:rPr>
              <a:t>AD</a:t>
            </a:r>
            <a:r>
              <a:rPr lang="zh-CN" altLang="en-US" sz="2400" b="0" dirty="0">
                <a:solidFill>
                  <a:schemeClr val="tx1"/>
                </a:solidFill>
              </a:rPr>
              <a:t>曲线都值得怀疑。</a:t>
            </a:r>
            <a:endParaRPr lang="en-US" altLang="zh-CN" sz="2400" b="0" dirty="0">
              <a:solidFill>
                <a:schemeClr val="tx1"/>
              </a:solidFill>
            </a:endParaRPr>
          </a:p>
          <a:p>
            <a:pPr>
              <a:lnSpc>
                <a:spcPct val="150000"/>
              </a:lnSpc>
            </a:pPr>
            <a:r>
              <a:rPr lang="zh-CN" altLang="en-US" sz="2400" b="0" dirty="0">
                <a:solidFill>
                  <a:schemeClr val="tx1"/>
                </a:solidFill>
              </a:rPr>
              <a:t>当然，这些作为粗略地和抽象地理解宏观经济问题的工具是有一定帮助的，只是无法在严格意义上使用它们。</a:t>
            </a:r>
            <a:endParaRPr lang="en-US" altLang="zh-CN" sz="2400" b="0" dirty="0">
              <a:solidFill>
                <a:schemeClr val="tx1"/>
              </a:solidFill>
            </a:endParaRPr>
          </a:p>
          <a:p>
            <a:endParaRPr lang="zh-CN" altLang="en-US" sz="24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内容占位符 2"/>
          <p:cNvSpPr>
            <a:spLocks noGrp="1"/>
          </p:cNvSpPr>
          <p:nvPr>
            <p:ph idx="1"/>
          </p:nvPr>
        </p:nvSpPr>
        <p:spPr>
          <a:xfrm>
            <a:off x="395288" y="741363"/>
            <a:ext cx="8137525" cy="5386387"/>
          </a:xfrm>
        </p:spPr>
        <p:txBody>
          <a:bodyPr vert="horz" wrap="square" lIns="91440" tIns="45720" rIns="91440" bIns="45720" anchor="t" anchorCtr="0"/>
          <a:p>
            <a:pPr>
              <a:lnSpc>
                <a:spcPct val="150000"/>
              </a:lnSpc>
            </a:pPr>
            <a:r>
              <a:rPr lang="zh-CN" altLang="en-US" sz="2400" b="0" dirty="0">
                <a:solidFill>
                  <a:schemeClr val="tx1"/>
                </a:solidFill>
              </a:rPr>
              <a:t>总供求模型是对古典模型和凯恩斯模型偏向的一种纠正，也是微观模型的宏观运用。</a:t>
            </a:r>
            <a:endParaRPr lang="en-US" altLang="zh-CN" sz="2400" b="0" dirty="0">
              <a:solidFill>
                <a:schemeClr val="tx1"/>
              </a:solidFill>
            </a:endParaRPr>
          </a:p>
          <a:p>
            <a:pPr>
              <a:lnSpc>
                <a:spcPct val="150000"/>
              </a:lnSpc>
            </a:pPr>
            <a:r>
              <a:rPr lang="zh-CN" altLang="en-US" sz="2400" b="0" dirty="0">
                <a:solidFill>
                  <a:schemeClr val="tx1"/>
                </a:solidFill>
              </a:rPr>
              <a:t>可以解释一些在</a:t>
            </a:r>
            <a:r>
              <a:rPr lang="en-US" altLang="zh-CN" sz="2400" b="0" i="1" dirty="0">
                <a:solidFill>
                  <a:schemeClr val="tx1"/>
                </a:solidFill>
              </a:rPr>
              <a:t>IS-LM</a:t>
            </a:r>
            <a:r>
              <a:rPr lang="zh-CN" altLang="en-US" sz="2400" b="0" dirty="0">
                <a:solidFill>
                  <a:schemeClr val="tx1"/>
                </a:solidFill>
              </a:rPr>
              <a:t>模型中无法解释的问题。</a:t>
            </a:r>
            <a:endParaRPr lang="en-US" altLang="zh-CN" sz="2400" b="0" dirty="0">
              <a:solidFill>
                <a:schemeClr val="tx1"/>
              </a:solidFill>
            </a:endParaRPr>
          </a:p>
          <a:p>
            <a:pPr>
              <a:lnSpc>
                <a:spcPct val="150000"/>
              </a:lnSpc>
            </a:pPr>
            <a:r>
              <a:rPr lang="zh-CN" altLang="en-US" sz="2400" b="0" dirty="0">
                <a:solidFill>
                  <a:schemeClr val="tx1"/>
                </a:solidFill>
              </a:rPr>
              <a:t>严格意义上的</a:t>
            </a:r>
            <a:r>
              <a:rPr lang="en-US" altLang="zh-CN" sz="2400" b="0" dirty="0">
                <a:solidFill>
                  <a:schemeClr val="tx1"/>
                </a:solidFill>
              </a:rPr>
              <a:t>AS</a:t>
            </a:r>
            <a:r>
              <a:rPr lang="zh-CN" altLang="en-US" sz="2400" b="0" dirty="0">
                <a:solidFill>
                  <a:schemeClr val="tx1"/>
                </a:solidFill>
              </a:rPr>
              <a:t>曲线和</a:t>
            </a:r>
            <a:r>
              <a:rPr lang="en-US" altLang="zh-CN" sz="2400" b="0" dirty="0">
                <a:solidFill>
                  <a:schemeClr val="tx1"/>
                </a:solidFill>
              </a:rPr>
              <a:t>AD</a:t>
            </a:r>
            <a:r>
              <a:rPr lang="zh-CN" altLang="en-US" sz="2400" b="0" dirty="0">
                <a:solidFill>
                  <a:schemeClr val="tx1"/>
                </a:solidFill>
              </a:rPr>
              <a:t>曲线都不存在，这里只是一种理论的抽象。</a:t>
            </a:r>
            <a:endParaRPr lang="en-US" altLang="zh-CN" sz="2400" b="0" dirty="0">
              <a:solidFill>
                <a:schemeClr val="tx1"/>
              </a:solidFill>
            </a:endParaRPr>
          </a:p>
          <a:p>
            <a:pPr>
              <a:lnSpc>
                <a:spcPct val="150000"/>
              </a:lnSpc>
            </a:pPr>
            <a:r>
              <a:rPr lang="zh-CN" altLang="en-US" sz="2400" b="0" dirty="0">
                <a:solidFill>
                  <a:schemeClr val="tx1"/>
                </a:solidFill>
              </a:rPr>
              <a:t>因此，对于经济运行原理的理解是有帮助的，但用它进行数量分析和预测就显得远远不够了。</a:t>
            </a:r>
            <a:endParaRPr lang="zh-CN" altLang="en-US" sz="2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内容占位符 2"/>
          <p:cNvSpPr>
            <a:spLocks noGrp="1"/>
          </p:cNvSpPr>
          <p:nvPr>
            <p:ph idx="1"/>
          </p:nvPr>
        </p:nvSpPr>
        <p:spPr>
          <a:xfrm>
            <a:off x="468313" y="1509713"/>
            <a:ext cx="7991475" cy="4618037"/>
          </a:xfrm>
        </p:spPr>
        <p:txBody>
          <a:bodyPr vert="horz" wrap="square" lIns="91440" tIns="45720" rIns="91440" bIns="45720" anchor="t" anchorCtr="0"/>
          <a:p>
            <a:pPr>
              <a:lnSpc>
                <a:spcPct val="150000"/>
              </a:lnSpc>
            </a:pPr>
            <a:r>
              <a:rPr lang="zh-CN" altLang="en-US" sz="2400" b="0" dirty="0">
                <a:solidFill>
                  <a:schemeClr val="tx1"/>
                </a:solidFill>
              </a:rPr>
              <a:t>总供求模型比起古典经济学片面强调供给的理论和原凯恩斯主义片面强调需求的理论来，是一种进步。</a:t>
            </a:r>
            <a:endParaRPr lang="en-US" altLang="zh-CN" sz="2400" b="0" dirty="0">
              <a:solidFill>
                <a:schemeClr val="tx1"/>
              </a:solidFill>
            </a:endParaRPr>
          </a:p>
          <a:p>
            <a:pPr>
              <a:lnSpc>
                <a:spcPct val="150000"/>
              </a:lnSpc>
            </a:pPr>
            <a:r>
              <a:rPr lang="zh-CN" altLang="en-US" sz="2400" b="0" dirty="0">
                <a:solidFill>
                  <a:schemeClr val="tx1"/>
                </a:solidFill>
              </a:rPr>
              <a:t>它兼顾了经济中可能出现供给冲击或需求冲击，或者两方面的冲击的情况，因而更接近现实。</a:t>
            </a:r>
            <a:endParaRPr lang="zh-CN" altLang="en-US" sz="2400" b="0" dirty="0">
              <a:solidFill>
                <a:schemeClr val="tx1"/>
              </a:solidFill>
            </a:endParaRPr>
          </a:p>
          <a:p>
            <a:pPr>
              <a:lnSpc>
                <a:spcPct val="150000"/>
              </a:lnSpc>
            </a:pPr>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内容占位符 2"/>
          <p:cNvSpPr>
            <a:spLocks noGrp="1"/>
          </p:cNvSpPr>
          <p:nvPr>
            <p:ph idx="1"/>
          </p:nvPr>
        </p:nvSpPr>
        <p:spPr>
          <a:xfrm>
            <a:off x="457200" y="1028700"/>
            <a:ext cx="8329613" cy="5099050"/>
          </a:xfrm>
        </p:spPr>
        <p:txBody>
          <a:bodyPr vert="horz" wrap="square" lIns="91440" tIns="45720" rIns="91440" bIns="45720" anchor="t" anchorCtr="0"/>
          <a:p>
            <a:pPr>
              <a:lnSpc>
                <a:spcPct val="150000"/>
              </a:lnSpc>
            </a:pPr>
            <a:r>
              <a:rPr lang="en-US" altLang="zh-CN" sz="2400" b="0" dirty="0">
                <a:solidFill>
                  <a:schemeClr val="tx1"/>
                </a:solidFill>
              </a:rPr>
              <a:t>AD</a:t>
            </a:r>
            <a:r>
              <a:rPr lang="zh-CN" altLang="en-US" sz="2400" b="0" dirty="0">
                <a:solidFill>
                  <a:schemeClr val="tx1"/>
                </a:solidFill>
              </a:rPr>
              <a:t>▬</a:t>
            </a:r>
            <a:r>
              <a:rPr lang="en-US" altLang="zh-CN" sz="2400" b="0" dirty="0">
                <a:solidFill>
                  <a:schemeClr val="tx1"/>
                </a:solidFill>
              </a:rPr>
              <a:t>AS</a:t>
            </a:r>
            <a:r>
              <a:rPr lang="zh-CN" altLang="en-US" sz="2400" b="0" dirty="0">
                <a:solidFill>
                  <a:schemeClr val="tx1"/>
                </a:solidFill>
              </a:rPr>
              <a:t>模型本身的局限性是十分明显的。</a:t>
            </a:r>
            <a:endParaRPr lang="en-US" altLang="zh-CN" sz="2400" b="0" dirty="0">
              <a:solidFill>
                <a:schemeClr val="tx1"/>
              </a:solidFill>
            </a:endParaRPr>
          </a:p>
          <a:p>
            <a:pPr>
              <a:lnSpc>
                <a:spcPct val="150000"/>
              </a:lnSpc>
            </a:pPr>
            <a:r>
              <a:rPr lang="zh-CN" altLang="en-US" sz="2400" b="0" dirty="0">
                <a:solidFill>
                  <a:schemeClr val="tx1"/>
                </a:solidFill>
              </a:rPr>
              <a:t>像我们提到的，它只涉及价值或价格总量，不涉及供求的实物总量和结构，也不顾及其他因素。</a:t>
            </a:r>
            <a:endParaRPr lang="en-US" altLang="zh-CN" sz="2400" b="0" dirty="0">
              <a:solidFill>
                <a:schemeClr val="tx1"/>
              </a:solidFill>
            </a:endParaRPr>
          </a:p>
          <a:p>
            <a:pPr>
              <a:lnSpc>
                <a:spcPct val="150000"/>
              </a:lnSpc>
            </a:pPr>
            <a:r>
              <a:rPr lang="zh-CN" altLang="en-US" sz="2400" b="0" dirty="0">
                <a:solidFill>
                  <a:schemeClr val="tx1"/>
                </a:solidFill>
              </a:rPr>
              <a:t>所以，该模型只能很粗略地避免经济是否均衡的情况，而无法进行更深入的分析。至于对其进行精确的数值计算，就更谈不上了。</a:t>
            </a:r>
            <a:endParaRPr lang="zh-CN" altLang="en-US" sz="24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内容占位符 2"/>
          <p:cNvSpPr>
            <a:spLocks noGrp="1"/>
          </p:cNvSpPr>
          <p:nvPr>
            <p:ph idx="1"/>
          </p:nvPr>
        </p:nvSpPr>
        <p:spPr>
          <a:xfrm>
            <a:off x="179388" y="741363"/>
            <a:ext cx="8713787" cy="5157787"/>
          </a:xfrm>
        </p:spPr>
        <p:txBody>
          <a:bodyPr vert="horz" wrap="square" lIns="91440" tIns="45720" rIns="91440" bIns="45720" anchor="t" anchorCtr="0"/>
          <a:p>
            <a:pPr>
              <a:buNone/>
            </a:pPr>
            <a:r>
              <a:rPr lang="zh-CN" altLang="en-US" dirty="0">
                <a:latin typeface="宋体" panose="02010600030101010101" pitchFamily="2" charset="-122"/>
              </a:rPr>
              <a:t>二、总需求</a:t>
            </a:r>
            <a:r>
              <a:rPr lang="en-US" altLang="zh-CN" dirty="0">
                <a:latin typeface="宋体" panose="02010600030101010101" pitchFamily="2" charset="-122"/>
              </a:rPr>
              <a:t>-</a:t>
            </a:r>
            <a:r>
              <a:rPr lang="zh-CN" altLang="en-US" dirty="0">
                <a:latin typeface="宋体" panose="02010600030101010101" pitchFamily="2" charset="-122"/>
              </a:rPr>
              <a:t>总供给模型、</a:t>
            </a:r>
            <a:r>
              <a:rPr lang="en-US" altLang="zh-CN" dirty="0">
                <a:latin typeface="宋体" panose="02010600030101010101" pitchFamily="2" charset="-122"/>
              </a:rPr>
              <a:t>IS-LM</a:t>
            </a:r>
            <a:r>
              <a:rPr lang="zh-CN" altLang="en-US" dirty="0">
                <a:latin typeface="宋体" panose="02010600030101010101" pitchFamily="2" charset="-122"/>
              </a:rPr>
              <a:t>模型和凯恩斯主义国民收入决定模型的比较和评析</a:t>
            </a:r>
            <a:endParaRPr lang="zh-CN" altLang="en-US" dirty="0">
              <a:latin typeface="宋体" panose="02010600030101010101" pitchFamily="2" charset="-122"/>
            </a:endParaRPr>
          </a:p>
          <a:p>
            <a:pPr>
              <a:lnSpc>
                <a:spcPct val="150000"/>
              </a:lnSpc>
              <a:buNone/>
            </a:pPr>
            <a:r>
              <a:rPr lang="zh-CN" altLang="en-US" sz="2400" b="0" dirty="0">
                <a:solidFill>
                  <a:schemeClr val="tx1"/>
                </a:solidFill>
              </a:rPr>
              <a:t>    这三个模型的共同点是，都可以在不同角度反映国民收入水平及其决定。</a:t>
            </a:r>
            <a:endParaRPr lang="en-US" altLang="zh-CN" sz="2400" b="0" dirty="0">
              <a:solidFill>
                <a:schemeClr val="tx1"/>
              </a:solidFill>
            </a:endParaRPr>
          </a:p>
          <a:p>
            <a:pPr>
              <a:lnSpc>
                <a:spcPct val="150000"/>
              </a:lnSpc>
              <a:buNone/>
            </a:pPr>
            <a:r>
              <a:rPr lang="zh-CN" altLang="en-US" sz="2400" b="0" dirty="0">
                <a:solidFill>
                  <a:schemeClr val="tx1"/>
                </a:solidFill>
              </a:rPr>
              <a:t>   他们的区别在于：</a:t>
            </a:r>
            <a:endParaRPr lang="en-US" altLang="zh-CN" sz="2400" b="0" dirty="0">
              <a:solidFill>
                <a:schemeClr val="tx1"/>
              </a:solidFill>
            </a:endParaRPr>
          </a:p>
          <a:p>
            <a:pPr>
              <a:lnSpc>
                <a:spcPct val="150000"/>
              </a:lnSpc>
              <a:buNone/>
            </a:pPr>
            <a:r>
              <a:rPr lang="zh-CN" altLang="en-US" sz="2400" b="0" dirty="0">
                <a:solidFill>
                  <a:schemeClr val="tx1"/>
                </a:solidFill>
              </a:rPr>
              <a:t>    </a:t>
            </a:r>
            <a:r>
              <a:rPr lang="en-US" altLang="zh-CN" sz="2400" b="0" dirty="0">
                <a:solidFill>
                  <a:schemeClr val="tx1"/>
                </a:solidFill>
              </a:rPr>
              <a:t>AD</a:t>
            </a:r>
            <a:r>
              <a:rPr lang="zh-CN" altLang="en-US" sz="2400" b="0" dirty="0">
                <a:solidFill>
                  <a:schemeClr val="tx1"/>
                </a:solidFill>
              </a:rPr>
              <a:t>▬</a:t>
            </a:r>
            <a:r>
              <a:rPr lang="en-US" altLang="zh-CN" sz="2400" b="0" dirty="0">
                <a:solidFill>
                  <a:schemeClr val="tx1"/>
                </a:solidFill>
              </a:rPr>
              <a:t>AS</a:t>
            </a:r>
            <a:r>
              <a:rPr lang="zh-CN" altLang="en-US" sz="2400" b="0" dirty="0">
                <a:solidFill>
                  <a:schemeClr val="tx1"/>
                </a:solidFill>
              </a:rPr>
              <a:t>模型同时重视需求和供给两个方面，而</a:t>
            </a:r>
            <a:r>
              <a:rPr lang="en-US" altLang="zh-CN" sz="2400" b="0" i="1" dirty="0">
                <a:solidFill>
                  <a:schemeClr val="tx1"/>
                </a:solidFill>
              </a:rPr>
              <a:t>IS</a:t>
            </a:r>
            <a:r>
              <a:rPr lang="zh-CN" altLang="en-US" sz="2400" b="0" i="1" dirty="0">
                <a:solidFill>
                  <a:schemeClr val="tx1"/>
                </a:solidFill>
              </a:rPr>
              <a:t> ▬ </a:t>
            </a:r>
            <a:r>
              <a:rPr lang="en-US" altLang="zh-CN" sz="2400" b="0" i="1" dirty="0">
                <a:solidFill>
                  <a:schemeClr val="tx1"/>
                </a:solidFill>
              </a:rPr>
              <a:t>L</a:t>
            </a:r>
            <a:r>
              <a:rPr lang="en-US" altLang="zh-CN" sz="2400" b="0" dirty="0">
                <a:solidFill>
                  <a:schemeClr val="tx1"/>
                </a:solidFill>
              </a:rPr>
              <a:t>M</a:t>
            </a:r>
            <a:r>
              <a:rPr lang="zh-CN" altLang="en-US" sz="2400" b="0" dirty="0">
                <a:solidFill>
                  <a:schemeClr val="tx1"/>
                </a:solidFill>
              </a:rPr>
              <a:t>模型和凯恩斯主义国民收入决定模型只注重需求，不涉及供给。</a:t>
            </a:r>
            <a:endParaRPr lang="zh-CN" altLang="en-US" sz="2400" b="0"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Rectangle 2"/>
          <p:cNvSpPr>
            <a:spLocks noGrp="1"/>
          </p:cNvSpPr>
          <p:nvPr>
            <p:ph idx="1"/>
          </p:nvPr>
        </p:nvSpPr>
        <p:spPr>
          <a:xfrm>
            <a:off x="323850" y="452438"/>
            <a:ext cx="8362950" cy="5283200"/>
          </a:xfrm>
        </p:spPr>
        <p:txBody>
          <a:bodyPr vert="horz" wrap="square" lIns="91440" tIns="45720" rIns="91440" bIns="45720" anchor="t" anchorCtr="0"/>
          <a:p>
            <a:pPr lvl="1" eaLnBrk="1" hangingPunct="1">
              <a:buNone/>
            </a:pPr>
            <a:endParaRPr lang="zh-CN" altLang="en-US" sz="1400" dirty="0">
              <a:solidFill>
                <a:srgbClr val="CC0000"/>
              </a:solidFill>
            </a:endParaRPr>
          </a:p>
          <a:p>
            <a:pPr lvl="1" eaLnBrk="1" hangingPunct="1">
              <a:buNone/>
            </a:pPr>
            <a:endParaRPr lang="zh-CN" altLang="en-US" sz="1200" dirty="0">
              <a:solidFill>
                <a:srgbClr val="CC0000"/>
              </a:solidFill>
            </a:endParaRPr>
          </a:p>
          <a:p>
            <a:pPr lvl="1" eaLnBrk="1" hangingPunct="1">
              <a:lnSpc>
                <a:spcPct val="200000"/>
              </a:lnSpc>
              <a:buNone/>
            </a:pPr>
            <a:r>
              <a:rPr lang="zh-CN" altLang="en-US" dirty="0"/>
              <a:t>一、价格变动的效应（价格变化如何影响总支出）</a:t>
            </a:r>
            <a:endParaRPr lang="en-US" altLang="zh-CN" dirty="0"/>
          </a:p>
          <a:p>
            <a:pPr lvl="1" eaLnBrk="1" hangingPunct="1">
              <a:lnSpc>
                <a:spcPct val="200000"/>
              </a:lnSpc>
              <a:buNone/>
            </a:pPr>
            <a:r>
              <a:rPr lang="zh-CN" altLang="en-US" dirty="0"/>
              <a:t>二、</a:t>
            </a:r>
            <a:r>
              <a:rPr lang="en-US" altLang="zh-CN" dirty="0"/>
              <a:t>AD</a:t>
            </a:r>
            <a:r>
              <a:rPr lang="zh-CN" altLang="en-US" dirty="0"/>
              <a:t>曲线的推导</a:t>
            </a:r>
            <a:endParaRPr lang="en-US" altLang="zh-CN" dirty="0"/>
          </a:p>
          <a:p>
            <a:pPr lvl="1" eaLnBrk="1" hangingPunct="1">
              <a:lnSpc>
                <a:spcPct val="200000"/>
              </a:lnSpc>
              <a:buNone/>
            </a:pPr>
            <a:r>
              <a:rPr lang="zh-CN" altLang="en-US" dirty="0"/>
              <a:t>三、</a:t>
            </a:r>
            <a:r>
              <a:rPr lang="en-US" altLang="zh-CN" dirty="0"/>
              <a:t>AD</a:t>
            </a:r>
            <a:r>
              <a:rPr lang="zh-CN" altLang="en-US" dirty="0"/>
              <a:t>曲线的含义</a:t>
            </a:r>
            <a:endParaRPr lang="zh-CN" altLang="en-US" dirty="0"/>
          </a:p>
          <a:p>
            <a:pPr lvl="1" eaLnBrk="1" hangingPunct="1">
              <a:lnSpc>
                <a:spcPct val="200000"/>
              </a:lnSpc>
              <a:buNone/>
            </a:pPr>
            <a:r>
              <a:rPr lang="zh-CN" altLang="en-US" dirty="0"/>
              <a:t>四、</a:t>
            </a:r>
            <a:r>
              <a:rPr lang="en-US" altLang="zh-CN" dirty="0"/>
              <a:t>AD</a:t>
            </a:r>
            <a:r>
              <a:rPr lang="zh-CN" altLang="en-US" dirty="0"/>
              <a:t>曲线的变动和影响因素</a:t>
            </a:r>
            <a:endParaRPr lang="zh-CN" altLang="en-US" dirty="0"/>
          </a:p>
          <a:p>
            <a:pPr lvl="1" eaLnBrk="1" hangingPunct="1">
              <a:buNone/>
            </a:pPr>
            <a:endParaRPr lang="zh-CN" altLang="en-US" dirty="0"/>
          </a:p>
        </p:txBody>
      </p:sp>
      <p:sp>
        <p:nvSpPr>
          <p:cNvPr id="13315" name="标题 1"/>
          <p:cNvSpPr>
            <a:spLocks noGrp="1"/>
          </p:cNvSpPr>
          <p:nvPr>
            <p:ph type="title"/>
          </p:nvPr>
        </p:nvSpPr>
        <p:spPr>
          <a:xfrm>
            <a:off x="900113" y="0"/>
            <a:ext cx="7797800" cy="1509713"/>
          </a:xfrm>
        </p:spPr>
        <p:txBody>
          <a:bodyPr vert="horz" wrap="square" lIns="91440" tIns="45720" rIns="91440" bIns="45720" anchor="ctr" anchorCtr="0"/>
          <a:p>
            <a:r>
              <a:rPr lang="zh-CN" altLang="en-US" dirty="0">
                <a:solidFill>
                  <a:schemeClr val="tx1"/>
                </a:solidFill>
                <a:latin typeface="黑体" panose="02010609060101010101" pitchFamily="49" charset="-122"/>
              </a:rPr>
              <a:t>第一节  </a:t>
            </a:r>
            <a:r>
              <a:rPr lang="en-US" altLang="zh-CN" dirty="0">
                <a:solidFill>
                  <a:schemeClr val="tx1"/>
                </a:solidFill>
                <a:latin typeface="黑体" panose="02010609060101010101" pitchFamily="49" charset="-122"/>
              </a:rPr>
              <a:t>AD</a:t>
            </a:r>
            <a:r>
              <a:rPr lang="zh-CN" altLang="en-US" dirty="0">
                <a:solidFill>
                  <a:schemeClr val="tx1"/>
                </a:solidFill>
                <a:latin typeface="黑体" panose="02010609060101010101" pitchFamily="49" charset="-122"/>
              </a:rPr>
              <a:t>曲线及其变动</a:t>
            </a:r>
            <a:endParaRPr lang="zh-CN" altLang="en-US" dirty="0">
              <a:solidFill>
                <a:schemeClr val="tx1"/>
              </a:solidFill>
              <a:latin typeface="黑体" panose="02010609060101010101" pitchFamily="49"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内容占位符 2"/>
          <p:cNvSpPr>
            <a:spLocks noGrp="1"/>
          </p:cNvSpPr>
          <p:nvPr>
            <p:ph idx="1"/>
          </p:nvPr>
        </p:nvSpPr>
        <p:spPr/>
        <p:txBody>
          <a:bodyPr vert="horz" wrap="square" lIns="91440" tIns="45720" rIns="91440" bIns="45720" anchor="t" anchorCtr="0"/>
          <a:p>
            <a:pPr>
              <a:lnSpc>
                <a:spcPct val="150000"/>
              </a:lnSpc>
            </a:pPr>
            <a:r>
              <a:rPr lang="en-US" altLang="zh-CN" sz="2400" b="0" i="1" dirty="0">
                <a:solidFill>
                  <a:schemeClr val="tx1"/>
                </a:solidFill>
              </a:rPr>
              <a:t>IS</a:t>
            </a:r>
            <a:r>
              <a:rPr lang="zh-CN" altLang="en-US" sz="2400" b="0" i="1" dirty="0">
                <a:solidFill>
                  <a:schemeClr val="tx1"/>
                </a:solidFill>
              </a:rPr>
              <a:t> ▬ </a:t>
            </a:r>
            <a:r>
              <a:rPr lang="en-US" altLang="zh-CN" sz="2400" b="0" i="1" dirty="0">
                <a:solidFill>
                  <a:schemeClr val="tx1"/>
                </a:solidFill>
              </a:rPr>
              <a:t>LM</a:t>
            </a:r>
            <a:r>
              <a:rPr lang="zh-CN" altLang="en-US" sz="2400" b="0" dirty="0">
                <a:solidFill>
                  <a:schemeClr val="tx1"/>
                </a:solidFill>
              </a:rPr>
              <a:t>模型较好反映了凯恩斯主义理论的核心问题，但它不具有广泛的合理性，而且，实际上以偶然的均衡来说明经济均衡的必然性是站不住脚的。</a:t>
            </a:r>
            <a:endParaRPr lang="en-US" altLang="zh-CN" sz="2400" b="0" dirty="0">
              <a:solidFill>
                <a:schemeClr val="tx1"/>
              </a:solidFill>
            </a:endParaRPr>
          </a:p>
          <a:p>
            <a:pPr>
              <a:lnSpc>
                <a:spcPct val="150000"/>
              </a:lnSpc>
            </a:pPr>
            <a:r>
              <a:rPr lang="en-US" altLang="zh-CN" sz="2400" b="0" i="1" dirty="0">
                <a:solidFill>
                  <a:schemeClr val="tx1"/>
                </a:solidFill>
              </a:rPr>
              <a:t>IS</a:t>
            </a:r>
            <a:r>
              <a:rPr lang="zh-CN" altLang="en-US" sz="2400" b="0" i="1" dirty="0">
                <a:solidFill>
                  <a:schemeClr val="tx1"/>
                </a:solidFill>
              </a:rPr>
              <a:t> ▬ </a:t>
            </a:r>
            <a:r>
              <a:rPr lang="en-US" altLang="zh-CN" sz="2400" b="0" i="1" dirty="0">
                <a:solidFill>
                  <a:schemeClr val="tx1"/>
                </a:solidFill>
              </a:rPr>
              <a:t>LM</a:t>
            </a:r>
            <a:r>
              <a:rPr lang="zh-CN" altLang="en-US" sz="2400" b="0" dirty="0">
                <a:solidFill>
                  <a:schemeClr val="tx1"/>
                </a:solidFill>
              </a:rPr>
              <a:t>模型以古典经济学的观点将投资唯一地和利率联系起来，很容易使人忘记影响投资的其他因素。</a:t>
            </a:r>
            <a:endParaRPr lang="zh-CN" altLang="en-US" sz="2400" b="0" dirty="0">
              <a:solidFill>
                <a:schemeClr val="tx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内容占位符 2"/>
          <p:cNvSpPr>
            <a:spLocks noGrp="1"/>
          </p:cNvSpPr>
          <p:nvPr>
            <p:ph idx="1"/>
          </p:nvPr>
        </p:nvSpPr>
        <p:spPr>
          <a:xfrm>
            <a:off x="179388" y="260350"/>
            <a:ext cx="8640762" cy="5867400"/>
          </a:xfrm>
        </p:spPr>
        <p:txBody>
          <a:bodyPr vert="horz" wrap="square" lIns="91440" tIns="45720" rIns="91440" bIns="45720" anchor="t" anchorCtr="0"/>
          <a:p>
            <a:pPr>
              <a:lnSpc>
                <a:spcPct val="150000"/>
              </a:lnSpc>
              <a:buNone/>
            </a:pPr>
            <a:r>
              <a:rPr lang="en-US" altLang="zh-CN" sz="2400" b="0" i="1" dirty="0">
                <a:solidFill>
                  <a:schemeClr val="tx1"/>
                </a:solidFill>
              </a:rPr>
              <a:t>     IS</a:t>
            </a:r>
            <a:r>
              <a:rPr lang="zh-CN" altLang="en-US" sz="2400" b="0" i="1" dirty="0">
                <a:solidFill>
                  <a:schemeClr val="tx1"/>
                </a:solidFill>
              </a:rPr>
              <a:t> ▬ </a:t>
            </a:r>
            <a:r>
              <a:rPr lang="en-US" altLang="zh-CN" sz="2400" b="0" i="1" dirty="0">
                <a:solidFill>
                  <a:schemeClr val="tx1"/>
                </a:solidFill>
              </a:rPr>
              <a:t>LM</a:t>
            </a:r>
            <a:r>
              <a:rPr lang="zh-CN" altLang="en-US" sz="2400" b="0" dirty="0">
                <a:solidFill>
                  <a:schemeClr val="tx1"/>
                </a:solidFill>
              </a:rPr>
              <a:t>模型对货币市场与物价关系缺乏明确的说明，而物价水平问题与货币供求密切相关，它恰恰未能说明物价水平与货币需求的联系。</a:t>
            </a:r>
            <a:endParaRPr lang="en-US" altLang="zh-CN" sz="2400" b="0" dirty="0">
              <a:solidFill>
                <a:schemeClr val="tx1"/>
              </a:solidFill>
            </a:endParaRPr>
          </a:p>
          <a:p>
            <a:pPr>
              <a:lnSpc>
                <a:spcPct val="150000"/>
              </a:lnSpc>
              <a:buNone/>
            </a:pPr>
            <a:r>
              <a:rPr lang="zh-CN" altLang="en-US" sz="2400" b="0" dirty="0">
                <a:solidFill>
                  <a:schemeClr val="tx1"/>
                </a:solidFill>
              </a:rPr>
              <a:t>    尽管这是凯恩斯理论本身所暗含的假定，但是，谈货币市场而不谈物价，还是存在明显的缺陷。</a:t>
            </a:r>
            <a:endParaRPr lang="zh-CN" altLang="en-US" sz="2400" b="0" dirty="0">
              <a:solidFill>
                <a:schemeClr val="tx1"/>
              </a:solidFill>
            </a:endParaRPr>
          </a:p>
          <a:p>
            <a:pPr>
              <a:lnSpc>
                <a:spcPct val="150000"/>
              </a:lnSpc>
              <a:buNone/>
            </a:pPr>
            <a:r>
              <a:rPr lang="zh-CN" altLang="en-US" sz="2400" b="0" dirty="0">
                <a:solidFill>
                  <a:schemeClr val="tx1"/>
                </a:solidFill>
              </a:rPr>
              <a:t>    凯恩斯主义国民收入决定理论在经济萧条情况下是有一定道理的。问题在于，它只适应于特殊情况。在正常情况下，对其借鉴和运用务必十分小心，谨防误用带来不良后果。</a:t>
            </a:r>
            <a:endParaRPr lang="zh-CN" altLang="en-US" sz="2400" b="0" dirty="0">
              <a:solidFill>
                <a:schemeClr val="tx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Rectangle 4"/>
          <p:cNvSpPr>
            <a:spLocks noGrp="1"/>
          </p:cNvSpPr>
          <p:nvPr>
            <p:ph idx="1"/>
          </p:nvPr>
        </p:nvSpPr>
        <p:spPr>
          <a:xfrm>
            <a:off x="468313" y="2373313"/>
            <a:ext cx="8229600" cy="5411787"/>
          </a:xfrm>
        </p:spPr>
        <p:txBody>
          <a:bodyPr vert="horz" wrap="square" lIns="91440" tIns="45720" rIns="91440" bIns="45720" anchor="t" anchorCtr="0"/>
          <a:p>
            <a:pPr algn="ctr">
              <a:buNone/>
            </a:pPr>
            <a:r>
              <a:rPr lang="zh-CN" altLang="en-US" sz="6000" dirty="0">
                <a:solidFill>
                  <a:schemeClr val="tx1"/>
                </a:solidFill>
                <a:latin typeface="宋体" panose="02010600030101010101" pitchFamily="2" charset="-122"/>
              </a:rPr>
              <a:t>谢  谢！</a:t>
            </a:r>
            <a:endParaRPr lang="zh-CN" altLang="en-US" sz="6000" dirty="0">
              <a:solidFill>
                <a:schemeClr val="tx1"/>
              </a:solidFill>
              <a:latin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内容占位符 2"/>
          <p:cNvSpPr>
            <a:spLocks noGrp="1"/>
          </p:cNvSpPr>
          <p:nvPr>
            <p:ph idx="1"/>
          </p:nvPr>
        </p:nvSpPr>
        <p:spPr>
          <a:xfrm>
            <a:off x="323850" y="741363"/>
            <a:ext cx="8424863" cy="5386387"/>
          </a:xfrm>
        </p:spPr>
        <p:txBody>
          <a:bodyPr vert="horz" wrap="square" lIns="91440" tIns="45720" rIns="91440" bIns="45720" anchor="t" anchorCtr="0"/>
          <a:p>
            <a:pPr>
              <a:buNone/>
            </a:pPr>
            <a:r>
              <a:rPr lang="zh-CN" altLang="en-US" sz="2800" dirty="0">
                <a:solidFill>
                  <a:schemeClr val="tx1"/>
                </a:solidFill>
                <a:latin typeface="宋体" panose="02010600030101010101" pitchFamily="2" charset="-122"/>
              </a:rPr>
              <a:t>  </a:t>
            </a:r>
            <a:r>
              <a:rPr lang="zh-CN" altLang="en-US" sz="2800" dirty="0">
                <a:solidFill>
                  <a:srgbClr val="C00000"/>
                </a:solidFill>
                <a:latin typeface="宋体" panose="02010600030101010101" pitchFamily="2" charset="-122"/>
              </a:rPr>
              <a:t>一、</a:t>
            </a:r>
            <a:r>
              <a:rPr lang="zh-CN" altLang="en-US" sz="2800" dirty="0">
                <a:solidFill>
                  <a:srgbClr val="C00000"/>
                </a:solidFill>
              </a:rPr>
              <a:t>价格变动的效应</a:t>
            </a:r>
            <a:endParaRPr lang="zh-CN" altLang="en-US" sz="2800" dirty="0">
              <a:solidFill>
                <a:srgbClr val="C00000"/>
              </a:solidFill>
              <a:latin typeface="宋体" panose="02010600030101010101" pitchFamily="2" charset="-122"/>
            </a:endParaRPr>
          </a:p>
          <a:p>
            <a:pPr>
              <a:lnSpc>
                <a:spcPct val="150000"/>
              </a:lnSpc>
              <a:buNone/>
            </a:pPr>
            <a:r>
              <a:rPr lang="zh-CN" altLang="en-US" b="0" dirty="0">
                <a:solidFill>
                  <a:schemeClr val="tx1"/>
                </a:solidFill>
              </a:rPr>
              <a:t>  </a:t>
            </a:r>
            <a:r>
              <a:rPr lang="zh-CN" altLang="en-US" sz="2800" b="0" dirty="0">
                <a:solidFill>
                  <a:schemeClr val="tx1"/>
                </a:solidFill>
              </a:rPr>
              <a:t>  价格变动导致人们持有货币的实际购买力下降，或消费水平相应减少的效应，叫做</a:t>
            </a:r>
            <a:r>
              <a:rPr lang="zh-CN" altLang="en-US" sz="2800" dirty="0">
                <a:solidFill>
                  <a:schemeClr val="tx1"/>
                </a:solidFill>
              </a:rPr>
              <a:t>财富效应</a:t>
            </a:r>
            <a:r>
              <a:rPr lang="zh-CN" altLang="en-US" sz="2800" b="0" dirty="0">
                <a:solidFill>
                  <a:schemeClr val="tx1"/>
                </a:solidFill>
              </a:rPr>
              <a:t>或</a:t>
            </a:r>
            <a:r>
              <a:rPr lang="zh-CN" altLang="en-US" sz="2800" dirty="0">
                <a:solidFill>
                  <a:schemeClr val="tx1"/>
                </a:solidFill>
              </a:rPr>
              <a:t>实际余额效应</a:t>
            </a:r>
            <a:r>
              <a:rPr lang="zh-CN" altLang="en-US" sz="2800" b="0" dirty="0">
                <a:solidFill>
                  <a:schemeClr val="tx1"/>
                </a:solidFill>
              </a:rPr>
              <a:t>。（该效应也叫做“庇古效应”）</a:t>
            </a:r>
            <a:endParaRPr lang="zh-CN" altLang="en-US" sz="2800" b="0" dirty="0">
              <a:solidFill>
                <a:schemeClr val="tx1"/>
              </a:solidFill>
            </a:endParaRPr>
          </a:p>
          <a:p>
            <a:pPr>
              <a:lnSpc>
                <a:spcPct val="150000"/>
              </a:lnSpc>
              <a:buNone/>
            </a:pPr>
            <a:r>
              <a:rPr lang="en-US" altLang="zh-CN" sz="2800" b="0" dirty="0">
                <a:solidFill>
                  <a:schemeClr val="tx1"/>
                </a:solidFill>
              </a:rPr>
              <a:t>       m</a:t>
            </a:r>
            <a:r>
              <a:rPr lang="zh-CN" altLang="en-US" sz="2800" b="0" dirty="0">
                <a:solidFill>
                  <a:schemeClr val="tx1"/>
                </a:solidFill>
              </a:rPr>
              <a:t>给定        </a:t>
            </a:r>
            <a:r>
              <a:rPr lang="en-US" altLang="zh-CN" sz="2800" b="0" dirty="0">
                <a:solidFill>
                  <a:schemeClr val="tx1"/>
                </a:solidFill>
              </a:rPr>
              <a:t>P</a:t>
            </a:r>
            <a:r>
              <a:rPr lang="en-US" altLang="zh-CN" sz="2800" b="0" dirty="0">
                <a:solidFill>
                  <a:schemeClr val="tx1"/>
                </a:solidFill>
                <a:cs typeface="Arial" panose="020B0604020202020204" pitchFamily="34" charset="0"/>
              </a:rPr>
              <a:t>↑- C↓</a:t>
            </a:r>
            <a:endParaRPr lang="en-US" altLang="zh-CN" sz="2800" b="0" dirty="0">
              <a:solidFill>
                <a:schemeClr val="tx1"/>
              </a:solidFill>
              <a:cs typeface="Arial" panose="020B0604020202020204" pitchFamily="34" charset="0"/>
            </a:endParaRPr>
          </a:p>
          <a:p>
            <a:pPr>
              <a:lnSpc>
                <a:spcPct val="150000"/>
              </a:lnSpc>
              <a:buNone/>
            </a:pPr>
            <a:r>
              <a:rPr lang="en-US" altLang="zh-CN" sz="2800" b="0" dirty="0">
                <a:solidFill>
                  <a:schemeClr val="tx1"/>
                </a:solidFill>
                <a:cs typeface="Arial" panose="020B0604020202020204" pitchFamily="34" charset="0"/>
              </a:rPr>
              <a:t>                         </a:t>
            </a:r>
            <a:r>
              <a:rPr lang="en-US" altLang="zh-CN" sz="2800" b="0" dirty="0">
                <a:solidFill>
                  <a:schemeClr val="tx1"/>
                </a:solidFill>
              </a:rPr>
              <a:t>P</a:t>
            </a:r>
            <a:r>
              <a:rPr lang="en-US" altLang="zh-CN" sz="2800" b="0" dirty="0">
                <a:solidFill>
                  <a:schemeClr val="tx1"/>
                </a:solidFill>
                <a:cs typeface="Arial" panose="020B0604020202020204" pitchFamily="34" charset="0"/>
              </a:rPr>
              <a:t>↑- </a:t>
            </a:r>
            <a:r>
              <a:rPr lang="en-US" altLang="zh-CN" sz="2800" b="0" dirty="0">
                <a:solidFill>
                  <a:schemeClr val="tx1"/>
                </a:solidFill>
              </a:rPr>
              <a:t>Y</a:t>
            </a:r>
            <a:r>
              <a:rPr lang="zh-CN" altLang="en-US" sz="2800" b="0" baseline="-25000" dirty="0">
                <a:solidFill>
                  <a:schemeClr val="tx1"/>
                </a:solidFill>
              </a:rPr>
              <a:t>名义</a:t>
            </a:r>
            <a:r>
              <a:rPr lang="zh-CN" altLang="en-US" sz="2800" b="0" dirty="0">
                <a:solidFill>
                  <a:schemeClr val="tx1"/>
                </a:solidFill>
                <a:cs typeface="Arial" panose="020B0604020202020204" pitchFamily="34" charset="0"/>
              </a:rPr>
              <a:t>↑ </a:t>
            </a:r>
            <a:r>
              <a:rPr lang="en-US" altLang="zh-CN" sz="2800" b="0" dirty="0">
                <a:solidFill>
                  <a:schemeClr val="tx1"/>
                </a:solidFill>
                <a:cs typeface="Arial" panose="020B0604020202020204" pitchFamily="34" charset="0"/>
              </a:rPr>
              <a:t>- T↑ - </a:t>
            </a:r>
            <a:r>
              <a:rPr lang="en-US" altLang="zh-CN" sz="2800" b="0" dirty="0">
                <a:solidFill>
                  <a:schemeClr val="tx1"/>
                </a:solidFill>
              </a:rPr>
              <a:t>Y</a:t>
            </a:r>
            <a:r>
              <a:rPr lang="en-US" altLang="zh-CN" sz="2800" b="0" baseline="-25000" dirty="0">
                <a:solidFill>
                  <a:schemeClr val="tx1"/>
                </a:solidFill>
              </a:rPr>
              <a:t>d </a:t>
            </a:r>
            <a:r>
              <a:rPr lang="en-US" altLang="zh-CN" sz="2800" b="0" dirty="0">
                <a:solidFill>
                  <a:schemeClr val="tx1"/>
                </a:solidFill>
                <a:cs typeface="Arial" panose="020B0604020202020204" pitchFamily="34" charset="0"/>
              </a:rPr>
              <a:t>↓ - C↓</a:t>
            </a:r>
            <a:endParaRPr lang="en-US" altLang="zh-CN" sz="2800" b="0" dirty="0">
              <a:solidFill>
                <a:schemeClr val="tx1"/>
              </a:solidFill>
              <a:cs typeface="Arial" panose="020B0604020202020204" pitchFamily="34" charset="0"/>
            </a:endParaRPr>
          </a:p>
          <a:p>
            <a:pPr>
              <a:lnSpc>
                <a:spcPct val="150000"/>
              </a:lnSpc>
            </a:pPr>
            <a:endParaRPr lang="zh-CN" altLang="en-US" sz="2400" b="0"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内容占位符 2"/>
          <p:cNvSpPr>
            <a:spLocks noGrp="1"/>
          </p:cNvSpPr>
          <p:nvPr>
            <p:ph idx="1"/>
          </p:nvPr>
        </p:nvSpPr>
        <p:spPr>
          <a:xfrm>
            <a:off x="107950" y="452438"/>
            <a:ext cx="8856663" cy="6407150"/>
          </a:xfrm>
        </p:spPr>
        <p:txBody>
          <a:bodyPr vert="horz" wrap="square" lIns="91440" tIns="45720" rIns="91440" bIns="45720" anchor="t" anchorCtr="0"/>
          <a:p>
            <a:pPr>
              <a:lnSpc>
                <a:spcPct val="150000"/>
              </a:lnSpc>
              <a:buNone/>
            </a:pPr>
            <a:r>
              <a:rPr lang="zh-CN" altLang="en-US" sz="2400" b="0" dirty="0">
                <a:solidFill>
                  <a:schemeClr val="tx1"/>
                </a:solidFill>
              </a:rPr>
              <a:t>           货币供给不变时，价格上升会引起利率上升，总需求和收入水平下降。价格水平变动引起利率同方向变动，进而是投资和产出水平反方向变动的情况叫做</a:t>
            </a:r>
            <a:r>
              <a:rPr lang="zh-CN" altLang="en-US" sz="2400" dirty="0">
                <a:solidFill>
                  <a:schemeClr val="tx1"/>
                </a:solidFill>
              </a:rPr>
              <a:t>利率效应</a:t>
            </a:r>
            <a:r>
              <a:rPr lang="zh-CN" altLang="en-US" sz="2400" b="0" dirty="0">
                <a:solidFill>
                  <a:schemeClr val="tx1"/>
                </a:solidFill>
              </a:rPr>
              <a:t>。</a:t>
            </a:r>
            <a:endParaRPr lang="zh-CN" altLang="en-US" sz="2400" b="0" dirty="0">
              <a:solidFill>
                <a:schemeClr val="tx1"/>
              </a:solidFill>
            </a:endParaRPr>
          </a:p>
          <a:p>
            <a:pPr>
              <a:lnSpc>
                <a:spcPct val="150000"/>
              </a:lnSpc>
              <a:buNone/>
            </a:pPr>
            <a:r>
              <a:rPr lang="en-US" altLang="zh-CN" sz="2400" b="0" dirty="0">
                <a:solidFill>
                  <a:schemeClr val="tx1"/>
                </a:solidFill>
              </a:rPr>
              <a:t>   </a:t>
            </a:r>
            <a:r>
              <a:rPr lang="zh-CN" altLang="en-US" sz="2400" b="0" dirty="0">
                <a:solidFill>
                  <a:schemeClr val="tx1"/>
                </a:solidFill>
              </a:rPr>
              <a:t>        </a:t>
            </a:r>
            <a:r>
              <a:rPr lang="en-US" altLang="zh-CN" sz="2400" b="0" dirty="0">
                <a:solidFill>
                  <a:schemeClr val="tx1"/>
                </a:solidFill>
              </a:rPr>
              <a:t>m</a:t>
            </a:r>
            <a:r>
              <a:rPr lang="zh-CN" altLang="en-US" sz="2400" b="0" dirty="0">
                <a:solidFill>
                  <a:schemeClr val="tx1"/>
                </a:solidFill>
              </a:rPr>
              <a:t>给定        </a:t>
            </a:r>
            <a:r>
              <a:rPr lang="en-US" altLang="zh-CN" sz="2400" b="0" dirty="0">
                <a:solidFill>
                  <a:schemeClr val="tx1"/>
                </a:solidFill>
              </a:rPr>
              <a:t>P</a:t>
            </a:r>
            <a:r>
              <a:rPr lang="en-US" altLang="zh-CN" sz="2400" b="0" dirty="0">
                <a:solidFill>
                  <a:schemeClr val="tx1"/>
                </a:solidFill>
                <a:cs typeface="Arial" panose="020B0604020202020204" pitchFamily="34" charset="0"/>
              </a:rPr>
              <a:t>↑- L↑-</a:t>
            </a:r>
            <a:r>
              <a:rPr lang="en-US" altLang="zh-CN" sz="2400" b="0" dirty="0">
                <a:solidFill>
                  <a:schemeClr val="tx1"/>
                </a:solidFill>
              </a:rPr>
              <a:t> r</a:t>
            </a:r>
            <a:r>
              <a:rPr lang="en-US" altLang="zh-CN" sz="2400" b="0" dirty="0">
                <a:solidFill>
                  <a:schemeClr val="tx1"/>
                </a:solidFill>
                <a:cs typeface="Arial" panose="020B0604020202020204" pitchFamily="34" charset="0"/>
              </a:rPr>
              <a:t>↑</a:t>
            </a:r>
            <a:r>
              <a:rPr lang="en-US" altLang="zh-CN" sz="2400" b="0" dirty="0">
                <a:solidFill>
                  <a:schemeClr val="tx1"/>
                </a:solidFill>
              </a:rPr>
              <a:t>- I</a:t>
            </a:r>
            <a:r>
              <a:rPr lang="en-US" altLang="zh-CN" sz="2400" b="0" dirty="0">
                <a:solidFill>
                  <a:schemeClr val="tx1"/>
                </a:solidFill>
                <a:cs typeface="Arial" panose="020B0604020202020204" pitchFamily="34" charset="0"/>
              </a:rPr>
              <a:t>↓</a:t>
            </a:r>
            <a:r>
              <a:rPr lang="en-US" altLang="zh-CN" sz="2400" b="0" dirty="0">
                <a:solidFill>
                  <a:schemeClr val="tx1"/>
                </a:solidFill>
              </a:rPr>
              <a:t>-Y</a:t>
            </a:r>
            <a:r>
              <a:rPr lang="en-US" altLang="zh-CN" sz="2400" b="0" dirty="0">
                <a:solidFill>
                  <a:schemeClr val="tx1"/>
                </a:solidFill>
                <a:cs typeface="Arial" panose="020B0604020202020204" pitchFamily="34" charset="0"/>
              </a:rPr>
              <a:t>↓</a:t>
            </a:r>
            <a:endParaRPr lang="en-US" altLang="zh-CN" sz="2400" b="0" dirty="0">
              <a:solidFill>
                <a:schemeClr val="tx1"/>
              </a:solidFill>
            </a:endParaRPr>
          </a:p>
          <a:p>
            <a:pPr>
              <a:lnSpc>
                <a:spcPct val="150000"/>
              </a:lnSpc>
              <a:buNone/>
            </a:pPr>
            <a:r>
              <a:rPr lang="zh-CN" altLang="en-US" sz="2400" b="0" dirty="0">
                <a:solidFill>
                  <a:schemeClr val="tx1"/>
                </a:solidFill>
              </a:rPr>
              <a:t>           财富效应实际上与微观经济学部分所讲的价格变动会导致收入效应相对应。而利率效应却是宏观经济学谈到的特有效应，与微观不同</a:t>
            </a:r>
            <a:r>
              <a:rPr lang="zh-CN" altLang="en-US" sz="2800" b="0" dirty="0">
                <a:solidFill>
                  <a:schemeClr val="tx1"/>
                </a:solidFill>
              </a:rPr>
              <a:t>。</a:t>
            </a:r>
            <a:endParaRPr lang="en-US" altLang="zh-CN" sz="2800" b="0"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5" name="内容占位符 2"/>
          <p:cNvSpPr>
            <a:spLocks noGrp="1"/>
          </p:cNvSpPr>
          <p:nvPr>
            <p:ph idx="1"/>
          </p:nvPr>
        </p:nvSpPr>
        <p:spPr>
          <a:xfrm>
            <a:off x="250825" y="933450"/>
            <a:ext cx="8642350" cy="51943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dirty="0" smtClean="0">
                <a:ln>
                  <a:noFill/>
                </a:ln>
                <a:solidFill>
                  <a:srgbClr val="C00000"/>
                </a:solidFill>
                <a:effectLst/>
                <a:uLnTx/>
                <a:uFillTx/>
                <a:latin typeface="+mn-ea"/>
                <a:ea typeface="+mn-ea"/>
                <a:cs typeface="+mn-cs"/>
              </a:rPr>
              <a:t>二、</a:t>
            </a:r>
            <a:r>
              <a:rPr kumimoji="0" lang="en-US" altLang="zh-CN" sz="3200" b="0" i="0" u="none" strike="noStrike" kern="0" cap="none" spc="0" normalizeH="0" baseline="0" noProof="0" dirty="0" smtClean="0">
                <a:ln>
                  <a:noFill/>
                </a:ln>
                <a:solidFill>
                  <a:srgbClr val="C00000"/>
                </a:solidFill>
                <a:effectLst/>
                <a:uLnTx/>
                <a:uFillTx/>
                <a:latin typeface="+mn-ea"/>
                <a:ea typeface="+mn-ea"/>
                <a:cs typeface="+mn-cs"/>
              </a:rPr>
              <a:t>AD</a:t>
            </a:r>
            <a:r>
              <a:rPr kumimoji="0" lang="zh-CN" altLang="en-US" sz="3200" b="0" i="0" u="none" strike="noStrike" kern="0" cap="none" spc="0" normalizeH="0" baseline="0" noProof="0" dirty="0" smtClean="0">
                <a:ln>
                  <a:noFill/>
                </a:ln>
                <a:solidFill>
                  <a:srgbClr val="C00000"/>
                </a:solidFill>
                <a:effectLst/>
                <a:uLnTx/>
                <a:uFillTx/>
                <a:latin typeface="+mn-ea"/>
                <a:ea typeface="+mn-ea"/>
                <a:cs typeface="+mn-cs"/>
              </a:rPr>
              <a:t>曲线的推导</a:t>
            </a:r>
            <a:endParaRPr kumimoji="0" lang="zh-CN" altLang="en-US" sz="3200" b="0" i="0" u="none" strike="noStrike" kern="0" cap="none" spc="0" normalizeH="0" baseline="0" noProof="0" dirty="0" smtClean="0">
              <a:ln>
                <a:noFill/>
              </a:ln>
              <a:solidFill>
                <a:srgbClr val="C00000"/>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3200" b="0" i="0" u="none" strike="noStrike" kern="0" cap="none" spc="0" normalizeH="0" baseline="0" noProof="0" dirty="0" smtClean="0">
                <a:ln>
                  <a:noFill/>
                </a:ln>
                <a:solidFill>
                  <a:schemeClr val="tx1"/>
                </a:solidFill>
                <a:effectLst/>
                <a:uLnTx/>
                <a:uFillTx/>
                <a:latin typeface="+mn-lt"/>
                <a:ea typeface="+mn-ea"/>
                <a:cs typeface="+mn-cs"/>
              </a:rPr>
              <a:t>       总需求曲线（</a:t>
            </a:r>
            <a:r>
              <a:rPr kumimoji="0" lang="en-US" altLang="zh-CN" sz="3200" b="0" i="0" u="none" strike="noStrike" kern="0" cap="none" spc="0" normalizeH="0" baseline="0" noProof="0" dirty="0" smtClean="0">
                <a:ln>
                  <a:noFill/>
                </a:ln>
                <a:solidFill>
                  <a:schemeClr val="tx1"/>
                </a:solidFill>
                <a:effectLst/>
                <a:uLnTx/>
                <a:uFillTx/>
                <a:latin typeface="+mn-lt"/>
                <a:ea typeface="+mn-ea"/>
                <a:cs typeface="+mn-cs"/>
              </a:rPr>
              <a:t>AD</a:t>
            </a:r>
            <a:r>
              <a:rPr kumimoji="0" lang="zh-CN" altLang="en-US" sz="3200" b="0" i="0" u="none" strike="noStrike" kern="0" cap="none" spc="0" normalizeH="0" baseline="0" noProof="0" dirty="0" smtClean="0">
                <a:ln>
                  <a:noFill/>
                </a:ln>
                <a:solidFill>
                  <a:schemeClr val="tx1"/>
                </a:solidFill>
                <a:effectLst/>
                <a:uLnTx/>
                <a:uFillTx/>
                <a:latin typeface="+mn-lt"/>
                <a:ea typeface="+mn-ea"/>
                <a:cs typeface="+mn-cs"/>
              </a:rPr>
              <a:t>曲线）的推导：以</a:t>
            </a:r>
            <a:r>
              <a:rPr kumimoji="0" lang="en-US" altLang="zh-CN" sz="3200" b="0" i="1" u="none" strike="noStrike" kern="0" cap="none" spc="0" normalizeH="0" baseline="0" noProof="0" dirty="0" smtClean="0">
                <a:ln>
                  <a:noFill/>
                </a:ln>
                <a:solidFill>
                  <a:schemeClr val="tx1"/>
                </a:solidFill>
                <a:effectLst/>
                <a:uLnTx/>
                <a:uFillTx/>
                <a:latin typeface="+mn-lt"/>
                <a:ea typeface="+mn-ea"/>
                <a:cs typeface="+mn-cs"/>
              </a:rPr>
              <a:t>IS</a:t>
            </a:r>
            <a:r>
              <a:rPr kumimoji="0" lang="zh-CN" altLang="en-US" sz="3200" b="0" i="0" u="none" strike="noStrike" kern="0" cap="none" spc="0" normalizeH="0" baseline="0" noProof="0" dirty="0" smtClean="0">
                <a:ln>
                  <a:noFill/>
                </a:ln>
                <a:solidFill>
                  <a:schemeClr val="tx1"/>
                </a:solidFill>
                <a:effectLst/>
                <a:uLnTx/>
                <a:uFillTx/>
                <a:latin typeface="+mn-lt"/>
                <a:ea typeface="+mn-ea"/>
                <a:cs typeface="+mn-cs"/>
              </a:rPr>
              <a:t> ▬ </a:t>
            </a:r>
            <a:r>
              <a:rPr kumimoji="0" lang="en-US" altLang="zh-CN" sz="3200" b="0" i="1" u="none" strike="noStrike" kern="0" cap="none" spc="0" normalizeH="0" baseline="0" noProof="0" dirty="0" smtClean="0">
                <a:ln>
                  <a:noFill/>
                </a:ln>
                <a:solidFill>
                  <a:schemeClr val="tx1"/>
                </a:solidFill>
                <a:effectLst/>
                <a:uLnTx/>
                <a:uFillTx/>
                <a:latin typeface="+mn-lt"/>
                <a:ea typeface="+mn-ea"/>
                <a:cs typeface="+mn-cs"/>
              </a:rPr>
              <a:t>LM</a:t>
            </a:r>
            <a:r>
              <a:rPr kumimoji="0" lang="zh-CN" altLang="en-US" sz="3200" b="0" i="0" u="none" strike="noStrike" kern="0" cap="none" spc="0" normalizeH="0" baseline="0" noProof="0" dirty="0" smtClean="0">
                <a:ln>
                  <a:noFill/>
                </a:ln>
                <a:solidFill>
                  <a:schemeClr val="tx1"/>
                </a:solidFill>
                <a:effectLst/>
                <a:uLnTx/>
                <a:uFillTx/>
                <a:latin typeface="+mn-lt"/>
                <a:ea typeface="+mn-ea"/>
                <a:cs typeface="+mn-cs"/>
              </a:rPr>
              <a:t>曲线推导</a:t>
            </a:r>
            <a:endParaRPr kumimoji="0" lang="en-US" altLang="zh-CN" sz="32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en-US" altLang="zh-CN" sz="2800" b="0" i="0" u="none" strike="noStrike" kern="0" cap="none" spc="0" normalizeH="0" baseline="0" noProof="0" dirty="0" smtClean="0">
                <a:ln>
                  <a:noFill/>
                </a:ln>
                <a:solidFill>
                  <a:schemeClr val="tx1"/>
                </a:solidFill>
                <a:effectLst/>
                <a:uLnTx/>
                <a:uFillTx/>
                <a:latin typeface="+mn-lt"/>
                <a:ea typeface="+mn-ea"/>
                <a:cs typeface="+mn-cs"/>
              </a:rPr>
              <a:t>    1</a:t>
            </a: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a:t>
            </a:r>
            <a:r>
              <a:rPr kumimoji="0" lang="en-US" altLang="zh-CN" sz="2800" b="0" i="0" u="none" strike="noStrike" kern="0" cap="none" spc="0" normalizeH="0" baseline="0" noProof="0" dirty="0" smtClean="0">
                <a:ln>
                  <a:noFill/>
                </a:ln>
                <a:solidFill>
                  <a:schemeClr val="tx1"/>
                </a:solidFill>
                <a:effectLst/>
                <a:uLnTx/>
                <a:uFillTx/>
                <a:latin typeface="+mn-lt"/>
                <a:ea typeface="+mn-ea"/>
                <a:cs typeface="+mn-cs"/>
              </a:rPr>
              <a:t>AD</a:t>
            </a: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曲线的数理推导（总需求函数）</a:t>
            </a:r>
            <a:endParaRPr kumimoji="0" lang="zh-CN" altLang="en-US" sz="28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800" b="0" i="0" u="none" strike="noStrike" kern="0" cap="none" spc="0" normalizeH="0" baseline="0" noProof="0" dirty="0" smtClean="0">
                <a:ln>
                  <a:noFill/>
                </a:ln>
                <a:solidFill>
                  <a:schemeClr val="tx1"/>
                </a:solidFill>
                <a:effectLst/>
                <a:uLnTx/>
                <a:uFillTx/>
                <a:latin typeface="+mn-lt"/>
                <a:ea typeface="+mn-ea"/>
                <a:cs typeface="+mn-cs"/>
              </a:rPr>
              <a:t>2</a:t>
            </a: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a:t>
            </a:r>
            <a:r>
              <a:rPr kumimoji="0" lang="en-US" altLang="zh-CN" sz="2800" b="0" i="0" u="none" strike="noStrike" kern="0" cap="none" spc="0" normalizeH="0" baseline="0" noProof="0" dirty="0" smtClean="0">
                <a:ln>
                  <a:noFill/>
                </a:ln>
                <a:solidFill>
                  <a:schemeClr val="tx1"/>
                </a:solidFill>
                <a:effectLst/>
                <a:uLnTx/>
                <a:uFillTx/>
                <a:latin typeface="+mn-lt"/>
                <a:ea typeface="+mn-ea"/>
                <a:cs typeface="+mn-cs"/>
              </a:rPr>
              <a:t>AD</a:t>
            </a: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曲线的几何推导（</a:t>
            </a:r>
            <a:r>
              <a:rPr kumimoji="0" lang="en-US" altLang="zh-CN" sz="2800" b="0" i="0" u="none" strike="noStrike" kern="0" cap="none" spc="0" normalizeH="0" baseline="0" noProof="0" dirty="0" smtClean="0">
                <a:ln>
                  <a:noFill/>
                </a:ln>
                <a:solidFill>
                  <a:schemeClr val="tx1"/>
                </a:solidFill>
                <a:effectLst/>
                <a:uLnTx/>
                <a:uFillTx/>
                <a:latin typeface="+mn-lt"/>
                <a:ea typeface="+mn-ea"/>
                <a:cs typeface="+mn-cs"/>
              </a:rPr>
              <a:t>AD</a:t>
            </a: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曲线）</a:t>
            </a:r>
            <a:endParaRPr kumimoji="0" lang="zh-CN" altLang="en-US" sz="28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Char char="•"/>
              <a:defRPr/>
            </a:pPr>
            <a:endParaRPr kumimoji="0" lang="zh-CN" altLang="en-US" sz="3200" b="0"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commondata" val="eyJoZGlkIjoiYjgyOGQyODI3NTAyMDJjYmRjZmFkZWE1NDI5Y2Q4NDIifQ=="/>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6468</Words>
  <Application>WPS 演示</Application>
  <PresentationFormat/>
  <Paragraphs>604</Paragraphs>
  <Slides>62</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62</vt:i4>
      </vt:variant>
    </vt:vector>
  </HeadingPairs>
  <TitlesOfParts>
    <vt:vector size="75" baseType="lpstr">
      <vt:lpstr>Arial</vt:lpstr>
      <vt:lpstr>宋体</vt:lpstr>
      <vt:lpstr>Wingdings</vt:lpstr>
      <vt:lpstr>黑体</vt:lpstr>
      <vt:lpstr>华文楷体</vt:lpstr>
      <vt:lpstr>微软雅黑</vt:lpstr>
      <vt:lpstr>Arial Unicode MS</vt:lpstr>
      <vt:lpstr>Calibri</vt:lpstr>
      <vt:lpstr>Times New Roman</vt:lpstr>
      <vt:lpstr>默认设计模板</vt:lpstr>
      <vt:lpstr>Equation.3</vt:lpstr>
      <vt:lpstr>Equation.DSMT4</vt:lpstr>
      <vt:lpstr>Equation.DSMT4</vt:lpstr>
      <vt:lpstr>第十二章   国民收入的决定:AD▬AS模型</vt:lpstr>
      <vt:lpstr>第十二章  国民收入的决定：AD▬AS模型</vt:lpstr>
      <vt:lpstr>PowerPoint 演示文稿</vt:lpstr>
      <vt:lpstr>PowerPoint 演示文稿</vt:lpstr>
      <vt:lpstr>PowerPoint 演示文稿</vt:lpstr>
      <vt:lpstr>第一节  AD曲线及其变动</vt:lpstr>
      <vt:lpstr>PowerPoint 演示文稿</vt:lpstr>
      <vt:lpstr>PowerPoint 演示文稿</vt:lpstr>
      <vt:lpstr>PowerPoint 演示文稿</vt:lpstr>
      <vt:lpstr>PowerPoint 演示文稿</vt:lpstr>
      <vt:lpstr>        上述(5)式就是AD函数，该式表明总产出与总价格水平成反向变化关系。所以在纵轴代表价格水平P，横轴代表总产出水平Y的坐标中，AD曲线是一条向右下方倾斜的曲线：</vt:lpstr>
      <vt:lpstr>如果P=10,则Y=600；如果P=5，则Y=1100；其图像如下：</vt:lpstr>
      <vt:lpstr>2.AD曲线的几何推导</vt:lpstr>
      <vt:lpstr>PowerPoint 演示文稿</vt:lpstr>
      <vt:lpstr>PowerPoint 演示文稿</vt:lpstr>
      <vt:lpstr>PowerPoint 演示文稿</vt:lpstr>
      <vt:lpstr>PowerPoint 演示文稿</vt:lpstr>
      <vt:lpstr>PowerPoint 演示文稿</vt:lpstr>
      <vt:lpstr> （三） AD曲线的水平移动及其经济学意义</vt:lpstr>
      <vt:lpstr>PowerPoint 演示文稿</vt:lpstr>
      <vt:lpstr> （四） AD曲线的斜率及其经济含义</vt:lpstr>
      <vt:lpstr>第十二章  国民收入的决定：AD▬AS模型</vt:lpstr>
      <vt:lpstr>PowerPoint 演示文稿</vt:lpstr>
      <vt:lpstr>PowerPoint 演示文稿</vt:lpstr>
      <vt:lpstr>PowerPoint 演示文稿</vt:lpstr>
      <vt:lpstr>PowerPoint 演示文稿</vt:lpstr>
      <vt:lpstr>       AS曲线的另一种推导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第十二章  国民收入的决定：AD▬AS模型</vt:lpstr>
      <vt:lpstr>PowerPoint 演示文稿</vt:lpstr>
      <vt:lpstr>PowerPoint 演示文稿</vt:lpstr>
      <vt:lpstr>第十二章     国民收入的决定：AD▬AS模型</vt:lpstr>
      <vt:lpstr>PowerPoint 演示文稿</vt:lpstr>
      <vt:lpstr>PowerPoint 演示文稿</vt:lpstr>
      <vt:lpstr>PowerPoint 演示文稿</vt:lpstr>
      <vt:lpstr>     AD曲线的右移：经济增长与通货膨胀</vt:lpstr>
      <vt:lpstr>        AD曲线的左移：经济衰退与通货紧缩</vt:lpstr>
      <vt:lpstr>PowerPoint 演示文稿</vt:lpstr>
      <vt:lpstr>      AS曲线的右移：创新与增长</vt:lpstr>
      <vt:lpstr>PowerPoint 演示文稿</vt:lpstr>
      <vt:lpstr>       AS曲线的左移：衰退与通胀（滞胀）</vt:lpstr>
      <vt:lpstr>PowerPoint 演示文稿</vt:lpstr>
      <vt:lpstr>第十二章国民收入的决定：AD▬AS模型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第**章 章名称</dc:title>
  <dc:creator/>
  <cp:lastModifiedBy>YnicoleY</cp:lastModifiedBy>
  <cp:revision>251</cp:revision>
  <dcterms:created xsi:type="dcterms:W3CDTF">2024-01-06T14:28:00Z</dcterms:created>
  <dcterms:modified xsi:type="dcterms:W3CDTF">2024-01-07T01:17:10Z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7905F419A745452086BB10C84723C7C1_12</vt:lpwstr>
  </property>
  <property fmtid="{D5CDD505-2E9C-101B-9397-08002B2CF9AE}" pid="3" name="KSOProductBuildVer">
    <vt:lpwstr>2052-12.1.0.16120</vt:lpwstr>
  </property>
</Properties>
</file>